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70" r:id="rId3"/>
    <p:sldId id="375" r:id="rId4"/>
    <p:sldId id="451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472" r:id="rId13"/>
    <p:sldId id="379" r:id="rId14"/>
    <p:sldId id="476" r:id="rId15"/>
    <p:sldId id="352" r:id="rId16"/>
    <p:sldId id="356" r:id="rId17"/>
    <p:sldId id="475" r:id="rId18"/>
    <p:sldId id="477" r:id="rId19"/>
    <p:sldId id="300" r:id="rId20"/>
  </p:sldIdLst>
  <p:sldSz cx="12192000" cy="6858000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C8BCD6-5BD6-174C-A25E-82F29A88A6FB}" type="doc">
      <dgm:prSet loTypeId="urn:microsoft.com/office/officeart/2005/8/layout/vList2" loCatId="process" qsTypeId="urn:microsoft.com/office/officeart/2005/8/quickstyle/3d4" qsCatId="3D" csTypeId="urn:microsoft.com/office/officeart/2005/8/colors/accent3_1" csCatId="accent3" phldr="1"/>
      <dgm:spPr/>
      <dgm:t>
        <a:bodyPr/>
        <a:lstStyle/>
        <a:p>
          <a:endParaRPr lang="en-GB"/>
        </a:p>
      </dgm:t>
    </dgm:pt>
    <dgm:pt modelId="{3BAA74A2-FE2F-054E-AD92-14306206F987}">
      <dgm:prSet/>
      <dgm:spPr/>
      <dgm:t>
        <a:bodyPr/>
        <a:lstStyle/>
        <a:p>
          <a:pPr>
            <a:buNone/>
          </a:pP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Apraksta dokumenta sagatavošanu, vietu plānošanas sistēmā 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D7F51A0-8D6F-FD4C-927B-85C5C77047DF}" type="parTrans" cxnId="{52C6DD20-55B5-3443-B177-514AD38FFDCF}">
      <dgm:prSet/>
      <dgm:spPr/>
      <dgm:t>
        <a:bodyPr/>
        <a:lstStyle/>
        <a:p>
          <a:endParaRPr lang="en-GB"/>
        </a:p>
      </dgm:t>
    </dgm:pt>
    <dgm:pt modelId="{297C8C33-275F-CF4D-97AE-215B16206153}" type="sibTrans" cxnId="{52C6DD20-55B5-3443-B177-514AD38FFDCF}">
      <dgm:prSet/>
      <dgm:spPr/>
      <dgm:t>
        <a:bodyPr/>
        <a:lstStyle/>
        <a:p>
          <a:endParaRPr lang="en-GB"/>
        </a:p>
      </dgm:t>
    </dgm:pt>
    <dgm:pt modelId="{8A73C4F6-9157-0A43-A29A-511E008AD6BE}">
      <dgm:prSet/>
      <dgm:spPr/>
      <dgm:t>
        <a:bodyPr/>
        <a:lstStyle/>
        <a:p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Stratēģiskie mērķi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CCB182F-6E47-564A-B25F-C3C09D500989}" type="parTrans" cxnId="{9F56794E-F7D9-BF49-90FD-25843F08941C}">
      <dgm:prSet/>
      <dgm:spPr/>
      <dgm:t>
        <a:bodyPr/>
        <a:lstStyle/>
        <a:p>
          <a:endParaRPr lang="en-GB"/>
        </a:p>
      </dgm:t>
    </dgm:pt>
    <dgm:pt modelId="{FDF9CFF6-5172-A44C-88D4-86DD4E0643CC}" type="sibTrans" cxnId="{9F56794E-F7D9-BF49-90FD-25843F08941C}">
      <dgm:prSet/>
      <dgm:spPr/>
      <dgm:t>
        <a:bodyPr/>
        <a:lstStyle/>
        <a:p>
          <a:endParaRPr lang="en-GB"/>
        </a:p>
      </dgm:t>
    </dgm:pt>
    <dgm:pt modelId="{2967EAD1-3FA2-194F-921F-C160570FA9D2}">
      <dgm:prSet/>
      <dgm:spPr/>
      <dgm:t>
        <a:bodyPr/>
        <a:lstStyle/>
        <a:p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Prioritātes un rīcības virzieni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0257143-69A6-424E-8D9E-4C82054C83EE}" type="parTrans" cxnId="{1B97C6A5-1408-9649-9651-0D228DD8D9D1}">
      <dgm:prSet/>
      <dgm:spPr/>
      <dgm:t>
        <a:bodyPr/>
        <a:lstStyle/>
        <a:p>
          <a:endParaRPr lang="en-GB"/>
        </a:p>
      </dgm:t>
    </dgm:pt>
    <dgm:pt modelId="{744D4B92-A551-6845-AA87-B985719D947A}" type="sibTrans" cxnId="{1B97C6A5-1408-9649-9651-0D228DD8D9D1}">
      <dgm:prSet/>
      <dgm:spPr/>
      <dgm:t>
        <a:bodyPr/>
        <a:lstStyle/>
        <a:p>
          <a:endParaRPr lang="en-GB"/>
        </a:p>
      </dgm:t>
    </dgm:pt>
    <dgm:pt modelId="{CDD3334A-7B13-8040-8CAE-519FB8CD9033}">
      <dgm:prSet/>
      <dgm:spPr/>
      <dgm:t>
        <a:bodyPr/>
        <a:lstStyle/>
        <a:p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Telpiskā plānošana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84DBA33-163A-1E4B-98D5-DC208FE92AF1}" type="parTrans" cxnId="{AF80F7CB-837E-2F4F-9FD3-46F485FB7691}">
      <dgm:prSet/>
      <dgm:spPr/>
      <dgm:t>
        <a:bodyPr/>
        <a:lstStyle/>
        <a:p>
          <a:endParaRPr lang="en-GB"/>
        </a:p>
      </dgm:t>
    </dgm:pt>
    <dgm:pt modelId="{2A63F17C-9727-FD4B-9EC8-7BA96D6800AE}" type="sibTrans" cxnId="{AF80F7CB-837E-2F4F-9FD3-46F485FB7691}">
      <dgm:prSet/>
      <dgm:spPr/>
      <dgm:t>
        <a:bodyPr/>
        <a:lstStyle/>
        <a:p>
          <a:endParaRPr lang="en-GB"/>
        </a:p>
      </dgm:t>
    </dgm:pt>
    <dgm:pt modelId="{35EDF323-8F0F-C447-A62A-8DACA2982D57}">
      <dgm:prSet/>
      <dgm:spPr/>
      <dgm:t>
        <a:bodyPr/>
        <a:lstStyle/>
        <a:p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Ieviešana, uzraudzība, finansēšana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3924F0B-0E4C-7B46-B499-B580B83225F5}" type="parTrans" cxnId="{D590E573-DD29-5C42-968C-263EB5A492D1}">
      <dgm:prSet/>
      <dgm:spPr/>
      <dgm:t>
        <a:bodyPr/>
        <a:lstStyle/>
        <a:p>
          <a:endParaRPr lang="en-GB"/>
        </a:p>
      </dgm:t>
    </dgm:pt>
    <dgm:pt modelId="{8B66465E-C451-7E4E-8D92-73D747930EF2}" type="sibTrans" cxnId="{D590E573-DD29-5C42-968C-263EB5A492D1}">
      <dgm:prSet/>
      <dgm:spPr/>
      <dgm:t>
        <a:bodyPr/>
        <a:lstStyle/>
        <a:p>
          <a:endParaRPr lang="en-GB"/>
        </a:p>
      </dgm:t>
    </dgm:pt>
    <dgm:pt modelId="{397081EA-B30A-3D4C-AE84-D4F783EEDAF0}">
      <dgm:prSet/>
      <dgm:spPr/>
      <dgm:t>
        <a:bodyPr/>
        <a:lstStyle/>
        <a:p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Pielikums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F94A98A-9026-334B-9C18-5BD6BBB85700}" type="parTrans" cxnId="{8094DBDB-E6CC-4342-8FD5-8BD69AA2FC4B}">
      <dgm:prSet/>
      <dgm:spPr/>
      <dgm:t>
        <a:bodyPr/>
        <a:lstStyle/>
        <a:p>
          <a:endParaRPr lang="en-GB"/>
        </a:p>
      </dgm:t>
    </dgm:pt>
    <dgm:pt modelId="{C7461EB0-B686-7241-8C6B-D481D159883A}" type="sibTrans" cxnId="{8094DBDB-E6CC-4342-8FD5-8BD69AA2FC4B}">
      <dgm:prSet/>
      <dgm:spPr/>
      <dgm:t>
        <a:bodyPr/>
        <a:lstStyle/>
        <a:p>
          <a:endParaRPr lang="en-GB"/>
        </a:p>
      </dgm:t>
    </dgm:pt>
    <dgm:pt modelId="{8F5510F6-D26D-3C41-B895-039ED0FF0490}">
      <dgm:prSet/>
      <dgm:spPr/>
      <dgm:t>
        <a:bodyPr/>
        <a:lstStyle/>
        <a:p>
          <a:pPr>
            <a:buNone/>
          </a:pP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Apraksta vadmotīvu un vīziju par Latviju 2027. gadā, galvenās fundamentālās pārmaiņas 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18A49B5-6EAE-E94A-8218-6E432B141A2D}" type="parTrans" cxnId="{B4D01DEC-C3B1-C749-B88D-D93C1FCC9FD0}">
      <dgm:prSet/>
      <dgm:spPr/>
      <dgm:t>
        <a:bodyPr/>
        <a:lstStyle/>
        <a:p>
          <a:endParaRPr lang="en-GB"/>
        </a:p>
      </dgm:t>
    </dgm:pt>
    <dgm:pt modelId="{DAFEFA13-57B8-5243-B00D-DC8D1E4154F3}" type="sibTrans" cxnId="{B4D01DEC-C3B1-C749-B88D-D93C1FCC9FD0}">
      <dgm:prSet/>
      <dgm:spPr/>
      <dgm:t>
        <a:bodyPr/>
        <a:lstStyle/>
        <a:p>
          <a:endParaRPr lang="en-GB"/>
        </a:p>
      </dgm:t>
    </dgm:pt>
    <dgm:pt modelId="{7157BFD7-4AED-B54B-A769-D21AE000EC9D}">
      <dgm:prSet/>
      <dgm:spPr/>
      <dgm:t>
        <a:bodyPr/>
        <a:lstStyle/>
        <a:p>
          <a:pPr>
            <a:buNone/>
          </a:pP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Apraksta operacionālās daļas struktūru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D75879C-6721-5844-9F5E-8733A6EBFE44}" type="parTrans" cxnId="{6B7FC3D0-3DEE-A44F-B9F3-B945AAC24055}">
      <dgm:prSet/>
      <dgm:spPr/>
      <dgm:t>
        <a:bodyPr/>
        <a:lstStyle/>
        <a:p>
          <a:endParaRPr lang="en-GB"/>
        </a:p>
      </dgm:t>
    </dgm:pt>
    <dgm:pt modelId="{EF8763F9-6CCF-E341-BA48-B2D4FC94FBEF}" type="sibTrans" cxnId="{6B7FC3D0-3DEE-A44F-B9F3-B945AAC24055}">
      <dgm:prSet/>
      <dgm:spPr/>
      <dgm:t>
        <a:bodyPr/>
        <a:lstStyle/>
        <a:p>
          <a:endParaRPr lang="en-GB"/>
        </a:p>
      </dgm:t>
    </dgm:pt>
    <dgm:pt modelId="{76A07FC8-791E-4C4E-A461-122D8DAC760B}">
      <dgm:prSet/>
      <dgm:spPr/>
      <dgm:t>
        <a:bodyPr/>
        <a:lstStyle/>
        <a:p>
          <a:pPr>
            <a:buNone/>
          </a:pP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Apraksta stratēģiskos mērķus, makro līmeņa rādītājus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8D78955-DD7E-1045-BCF8-C70333DFBEE5}" type="parTrans" cxnId="{BE71F40D-1FC0-DD41-8C25-D3A12A782DE5}">
      <dgm:prSet/>
      <dgm:spPr/>
      <dgm:t>
        <a:bodyPr/>
        <a:lstStyle/>
        <a:p>
          <a:endParaRPr lang="en-GB"/>
        </a:p>
      </dgm:t>
    </dgm:pt>
    <dgm:pt modelId="{49E83294-E7CD-8D4F-A630-C9380BE5627C}" type="sibTrans" cxnId="{BE71F40D-1FC0-DD41-8C25-D3A12A782DE5}">
      <dgm:prSet/>
      <dgm:spPr/>
      <dgm:t>
        <a:bodyPr/>
        <a:lstStyle/>
        <a:p>
          <a:endParaRPr lang="en-GB"/>
        </a:p>
      </dgm:t>
    </dgm:pt>
    <dgm:pt modelId="{2C9CF98E-743B-7346-948A-B2A41A4C7575}">
      <dgm:prSet/>
      <dgm:spPr/>
      <dgm:t>
        <a:bodyPr/>
        <a:lstStyle/>
        <a:p>
          <a:pPr>
            <a:buNone/>
          </a:pP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Apraksta </a:t>
          </a:r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prioritātes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pamatojumu, </a:t>
          </a:r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rīcība virziena 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pamatojumu (politikas rezultātu), definē rīcība virziena </a:t>
          </a:r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indikatorus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 definē rīcības virziena </a:t>
          </a:r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uzdevumus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 identificē </a:t>
          </a:r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atbildīgās un līdzatbildīgās institūcijas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 galvenos </a:t>
          </a:r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finanšu avotu </a:t>
          </a:r>
          <a:r>
            <a:rPr lang="lv-LV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</a:t>
          </a:r>
          <a:r>
            <a:rPr lang="lv-LV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vispārējās valdības budžeta līdzekļus, t.sk. ES fondi  2021-2027,  ārvalstu finanšu palīdzības līdzekļi u.c.)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A9C8B63-56A3-154E-98E9-90F051E85DE0}" type="parTrans" cxnId="{A2F9296C-1EC8-5941-9C99-90BF80A8AFF8}">
      <dgm:prSet/>
      <dgm:spPr/>
      <dgm:t>
        <a:bodyPr/>
        <a:lstStyle/>
        <a:p>
          <a:endParaRPr lang="en-GB"/>
        </a:p>
      </dgm:t>
    </dgm:pt>
    <dgm:pt modelId="{1FAEFD54-F896-854C-9D1C-B715B26BC43B}" type="sibTrans" cxnId="{A2F9296C-1EC8-5941-9C99-90BF80A8AFF8}">
      <dgm:prSet/>
      <dgm:spPr/>
      <dgm:t>
        <a:bodyPr/>
        <a:lstStyle/>
        <a:p>
          <a:endParaRPr lang="en-GB"/>
        </a:p>
      </dgm:t>
    </dgm:pt>
    <dgm:pt modelId="{FE227D5F-8B39-C54B-9A11-2E84F7A3F31E}">
      <dgm:prSet/>
      <dgm:spPr/>
      <dgm:t>
        <a:bodyPr/>
        <a:lstStyle/>
        <a:p>
          <a:pPr>
            <a:buNone/>
          </a:pPr>
          <a:r>
            <a:rPr lang="lv-LV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Latvija 2030 telpiskās perspektīvas specifikācija</a:t>
          </a:r>
          <a:endParaRPr lang="en-US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5E0CA38-52C2-4241-82D0-6AF304CA422F}" type="parTrans" cxnId="{45B47555-DD22-5C4C-AE44-7F48AEDB4755}">
      <dgm:prSet/>
      <dgm:spPr/>
      <dgm:t>
        <a:bodyPr/>
        <a:lstStyle/>
        <a:p>
          <a:endParaRPr lang="en-GB"/>
        </a:p>
      </dgm:t>
    </dgm:pt>
    <dgm:pt modelId="{EC0D83F1-D15A-3A4C-A28B-B0B0D9720F3F}" type="sibTrans" cxnId="{45B47555-DD22-5C4C-AE44-7F48AEDB4755}">
      <dgm:prSet/>
      <dgm:spPr/>
      <dgm:t>
        <a:bodyPr/>
        <a:lstStyle/>
        <a:p>
          <a:endParaRPr lang="en-GB"/>
        </a:p>
      </dgm:t>
    </dgm:pt>
    <dgm:pt modelId="{E0D56636-D0F8-ED4F-B4A8-417D265D5599}">
      <dgm:prSet/>
      <dgm:spPr/>
      <dgm:t>
        <a:bodyPr/>
        <a:lstStyle/>
        <a:p>
          <a:pPr>
            <a:buNone/>
          </a:pP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Apraksta kārtību par dokumenta ieviešanu, uzraudzību, finansēšanu un izmaiņu veikšanas kārtību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83DB03D-C22C-8B4E-9B53-808B0273A0F0}" type="parTrans" cxnId="{6F2DFBAE-C0B5-D845-9BEC-EA1AC880BEBE}">
      <dgm:prSet/>
      <dgm:spPr/>
      <dgm:t>
        <a:bodyPr/>
        <a:lstStyle/>
        <a:p>
          <a:endParaRPr lang="en-GB"/>
        </a:p>
      </dgm:t>
    </dgm:pt>
    <dgm:pt modelId="{0419293F-C2D4-2545-BD23-3D0B15AFDB5E}" type="sibTrans" cxnId="{6F2DFBAE-C0B5-D845-9BEC-EA1AC880BEBE}">
      <dgm:prSet/>
      <dgm:spPr/>
      <dgm:t>
        <a:bodyPr/>
        <a:lstStyle/>
        <a:p>
          <a:endParaRPr lang="en-GB"/>
        </a:p>
      </dgm:t>
    </dgm:pt>
    <dgm:pt modelId="{EDEA3DFF-F30A-9244-AD44-6693F91C255E}">
      <dgm:prSet/>
      <dgm:spPr/>
      <dgm:t>
        <a:bodyPr/>
        <a:lstStyle/>
        <a:p>
          <a:pPr>
            <a:buNone/>
          </a:pP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Prioritāšu un rīcības virzienu pamatojuma dokumenti, norāde uz problēmu un secinājumu avotiem un pamatojumiem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983FAF2-97C7-8043-BF2D-6D4C9E08CC79}" type="parTrans" cxnId="{350372CB-ED21-4C41-8552-DC162FE46801}">
      <dgm:prSet/>
      <dgm:spPr/>
      <dgm:t>
        <a:bodyPr/>
        <a:lstStyle/>
        <a:p>
          <a:endParaRPr lang="en-GB"/>
        </a:p>
      </dgm:t>
    </dgm:pt>
    <dgm:pt modelId="{66DA27A7-33B5-3C40-A2E7-DED3AB6F1014}" type="sibTrans" cxnId="{350372CB-ED21-4C41-8552-DC162FE46801}">
      <dgm:prSet/>
      <dgm:spPr/>
      <dgm:t>
        <a:bodyPr/>
        <a:lstStyle/>
        <a:p>
          <a:endParaRPr lang="en-GB"/>
        </a:p>
      </dgm:t>
    </dgm:pt>
    <dgm:pt modelId="{CDB7F0D2-B7DC-894C-8127-FD33B29FE025}">
      <dgm:prSet/>
      <dgm:spPr/>
      <dgm:t>
        <a:bodyPr/>
        <a:lstStyle/>
        <a:p>
          <a:r>
            <a:rPr lang="en-US" b="1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Ievads</a:t>
          </a:r>
          <a:endParaRPr lang="en-US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9444342-24ED-7F4B-9EB8-47ED68FBDD2A}" type="parTrans" cxnId="{58B4C39F-C9F2-B446-B025-835DD2D6E30C}">
      <dgm:prSet/>
      <dgm:spPr/>
      <dgm:t>
        <a:bodyPr/>
        <a:lstStyle/>
        <a:p>
          <a:endParaRPr lang="en-GB"/>
        </a:p>
      </dgm:t>
    </dgm:pt>
    <dgm:pt modelId="{D5BAEB50-C68D-7742-873C-53253DF708FD}" type="sibTrans" cxnId="{58B4C39F-C9F2-B446-B025-835DD2D6E30C}">
      <dgm:prSet/>
      <dgm:spPr/>
      <dgm:t>
        <a:bodyPr/>
        <a:lstStyle/>
        <a:p>
          <a:endParaRPr lang="en-GB"/>
        </a:p>
      </dgm:t>
    </dgm:pt>
    <dgm:pt modelId="{22AA426E-D549-5A44-9AB4-07600E41F22E}">
      <dgm:prSet/>
      <dgm:spPr/>
      <dgm:t>
        <a:bodyPr/>
        <a:lstStyle/>
        <a:p>
          <a:pPr>
            <a:buNone/>
          </a:pPr>
          <a:r>
            <a:rPr lang="en-US" b="1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Vīzija</a:t>
          </a:r>
          <a:endParaRPr lang="en-US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224E62F-3409-564B-B9D0-DC54997937D0}" type="parTrans" cxnId="{DBBACBAD-255A-6744-A317-1A8DB254764E}">
      <dgm:prSet/>
      <dgm:spPr/>
      <dgm:t>
        <a:bodyPr/>
        <a:lstStyle/>
        <a:p>
          <a:endParaRPr lang="en-GB"/>
        </a:p>
      </dgm:t>
    </dgm:pt>
    <dgm:pt modelId="{741D0CAA-7E57-A84B-9277-1B51AE2293F8}" type="sibTrans" cxnId="{DBBACBAD-255A-6744-A317-1A8DB254764E}">
      <dgm:prSet/>
      <dgm:spPr/>
      <dgm:t>
        <a:bodyPr/>
        <a:lstStyle/>
        <a:p>
          <a:endParaRPr lang="en-GB"/>
        </a:p>
      </dgm:t>
    </dgm:pt>
    <dgm:pt modelId="{89DBF0A7-EBED-824E-A5A1-036D84CFA044}">
      <dgm:prSet/>
      <dgm:spPr/>
      <dgm:t>
        <a:bodyPr/>
        <a:lstStyle/>
        <a:p>
          <a:pPr>
            <a:buNone/>
          </a:pPr>
          <a:r>
            <a:rPr lang="en-US" b="1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Ietvars</a:t>
          </a:r>
          <a:endParaRPr lang="en-US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E503A61-F40F-914C-AC25-3FD3840531AE}" type="parTrans" cxnId="{4983CE2B-48DD-414F-A310-665849B39D9C}">
      <dgm:prSet/>
      <dgm:spPr/>
      <dgm:t>
        <a:bodyPr/>
        <a:lstStyle/>
        <a:p>
          <a:endParaRPr lang="en-GB"/>
        </a:p>
      </dgm:t>
    </dgm:pt>
    <dgm:pt modelId="{EDC253D5-4B19-AE47-BF5E-9D724EC8A0A4}" type="sibTrans" cxnId="{4983CE2B-48DD-414F-A310-665849B39D9C}">
      <dgm:prSet/>
      <dgm:spPr/>
      <dgm:t>
        <a:bodyPr/>
        <a:lstStyle/>
        <a:p>
          <a:endParaRPr lang="en-GB"/>
        </a:p>
      </dgm:t>
    </dgm:pt>
    <dgm:pt modelId="{5453235C-F212-524C-97C5-444F39870BA2}" type="pres">
      <dgm:prSet presAssocID="{E9C8BCD6-5BD6-174C-A25E-82F29A88A6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0F53B1-45FC-0642-B8CD-39A8D1232BEF}" type="pres">
      <dgm:prSet presAssocID="{CDB7F0D2-B7DC-894C-8127-FD33B29FE025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47B135-384E-A64F-9862-210C183104DA}" type="pres">
      <dgm:prSet presAssocID="{CDB7F0D2-B7DC-894C-8127-FD33B29FE025}" presName="childText" presStyleLbl="revTx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57BE4B-3676-6141-B123-4F7AF4C96356}" type="pres">
      <dgm:prSet presAssocID="{22AA426E-D549-5A44-9AB4-07600E41F22E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E27F0D-DC44-4149-9641-AFD726994AE5}" type="pres">
      <dgm:prSet presAssocID="{22AA426E-D549-5A44-9AB4-07600E41F22E}" presName="childText" presStyleLbl="revTx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CECC6B-A373-1846-8329-C2AAB6020FCD}" type="pres">
      <dgm:prSet presAssocID="{89DBF0A7-EBED-824E-A5A1-036D84CFA044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26200C-7A64-5343-BD93-EAA5E019AEDA}" type="pres">
      <dgm:prSet presAssocID="{89DBF0A7-EBED-824E-A5A1-036D84CFA044}" presName="childText" presStyleLbl="revTx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528499-154C-2C45-A4E9-54DD94D3DF5A}" type="pres">
      <dgm:prSet presAssocID="{8A73C4F6-9157-0A43-A29A-511E008AD6BE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1A80F9-C295-D842-9044-EAD40A76B9F9}" type="pres">
      <dgm:prSet presAssocID="{8A73C4F6-9157-0A43-A29A-511E008AD6BE}" presName="childText" presStyleLbl="revTx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B1E16C-BAE0-9642-9F99-E299B0F0E9B4}" type="pres">
      <dgm:prSet presAssocID="{2967EAD1-3FA2-194F-921F-C160570FA9D2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022D74-38E0-EA46-88AF-2589BAF755D3}" type="pres">
      <dgm:prSet presAssocID="{2967EAD1-3FA2-194F-921F-C160570FA9D2}" presName="childText" presStyleLbl="revTx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2BE81C-8129-3848-B9B4-4C268E770F2A}" type="pres">
      <dgm:prSet presAssocID="{CDD3334A-7B13-8040-8CAE-519FB8CD9033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D5F147-CDCC-5D4B-94B0-411E5431AABB}" type="pres">
      <dgm:prSet presAssocID="{CDD3334A-7B13-8040-8CAE-519FB8CD9033}" presName="childText" presStyleLbl="revTx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53B35F-470B-3144-A583-FAB385F40A02}" type="pres">
      <dgm:prSet presAssocID="{35EDF323-8F0F-C447-A62A-8DACA2982D57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06C833-BEEC-3E45-BC7E-AF46497BE4B0}" type="pres">
      <dgm:prSet presAssocID="{35EDF323-8F0F-C447-A62A-8DACA2982D57}" presName="childText" presStyleLbl="revTx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A4AD76-867C-774F-93D7-2C83FD29CB71}" type="pres">
      <dgm:prSet presAssocID="{397081EA-B30A-3D4C-AE84-D4F783EEDAF0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34E94D-5A9D-CA48-9302-BD3E0CA11EB0}" type="pres">
      <dgm:prSet presAssocID="{397081EA-B30A-3D4C-AE84-D4F783EEDAF0}" presName="childText" presStyleLbl="revTx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B47555-DD22-5C4C-AE44-7F48AEDB4755}" srcId="{CDD3334A-7B13-8040-8CAE-519FB8CD9033}" destId="{FE227D5F-8B39-C54B-9A11-2E84F7A3F31E}" srcOrd="0" destOrd="0" parTransId="{85E0CA38-52C2-4241-82D0-6AF304CA422F}" sibTransId="{EC0D83F1-D15A-3A4C-A28B-B0B0D9720F3F}"/>
    <dgm:cxn modelId="{6F2DFBAE-C0B5-D845-9BEC-EA1AC880BEBE}" srcId="{35EDF323-8F0F-C447-A62A-8DACA2982D57}" destId="{E0D56636-D0F8-ED4F-B4A8-417D265D5599}" srcOrd="0" destOrd="0" parTransId="{E83DB03D-C22C-8B4E-9B53-808B0273A0F0}" sibTransId="{0419293F-C2D4-2545-BD23-3D0B15AFDB5E}"/>
    <dgm:cxn modelId="{DBBACBAD-255A-6744-A317-1A8DB254764E}" srcId="{E9C8BCD6-5BD6-174C-A25E-82F29A88A6FB}" destId="{22AA426E-D549-5A44-9AB4-07600E41F22E}" srcOrd="1" destOrd="0" parTransId="{E224E62F-3409-564B-B9D0-DC54997937D0}" sibTransId="{741D0CAA-7E57-A84B-9277-1B51AE2293F8}"/>
    <dgm:cxn modelId="{A2F9296C-1EC8-5941-9C99-90BF80A8AFF8}" srcId="{2967EAD1-3FA2-194F-921F-C160570FA9D2}" destId="{2C9CF98E-743B-7346-948A-B2A41A4C7575}" srcOrd="0" destOrd="0" parTransId="{1A9C8B63-56A3-154E-98E9-90F051E85DE0}" sibTransId="{1FAEFD54-F896-854C-9D1C-B715B26BC43B}"/>
    <dgm:cxn modelId="{9E49E181-78E7-4090-8BB5-0B78280B508F}" type="presOf" srcId="{EDEA3DFF-F30A-9244-AD44-6693F91C255E}" destId="{8B34E94D-5A9D-CA48-9302-BD3E0CA11EB0}" srcOrd="0" destOrd="0" presId="urn:microsoft.com/office/officeart/2005/8/layout/vList2"/>
    <dgm:cxn modelId="{33A6BC33-E713-4BF4-8BED-EF5BBE47F0CF}" type="presOf" srcId="{CDB7F0D2-B7DC-894C-8127-FD33B29FE025}" destId="{450F53B1-45FC-0642-B8CD-39A8D1232BEF}" srcOrd="0" destOrd="0" presId="urn:microsoft.com/office/officeart/2005/8/layout/vList2"/>
    <dgm:cxn modelId="{C0170402-891F-4E2D-9125-CDDC02BDA2EA}" type="presOf" srcId="{2967EAD1-3FA2-194F-921F-C160570FA9D2}" destId="{D0B1E16C-BAE0-9642-9F99-E299B0F0E9B4}" srcOrd="0" destOrd="0" presId="urn:microsoft.com/office/officeart/2005/8/layout/vList2"/>
    <dgm:cxn modelId="{221F67C8-3CA2-4669-ACF4-3B8F396BFFB7}" type="presOf" srcId="{2C9CF98E-743B-7346-948A-B2A41A4C7575}" destId="{F3022D74-38E0-EA46-88AF-2589BAF755D3}" srcOrd="0" destOrd="0" presId="urn:microsoft.com/office/officeart/2005/8/layout/vList2"/>
    <dgm:cxn modelId="{4ABAAFD6-678A-4DF8-BB10-89578F4993FD}" type="presOf" srcId="{397081EA-B30A-3D4C-AE84-D4F783EEDAF0}" destId="{ECA4AD76-867C-774F-93D7-2C83FD29CB71}" srcOrd="0" destOrd="0" presId="urn:microsoft.com/office/officeart/2005/8/layout/vList2"/>
    <dgm:cxn modelId="{1609CCF2-6BB1-40E8-80B7-6984A522EC17}" type="presOf" srcId="{22AA426E-D549-5A44-9AB4-07600E41F22E}" destId="{AD57BE4B-3676-6141-B123-4F7AF4C96356}" srcOrd="0" destOrd="0" presId="urn:microsoft.com/office/officeart/2005/8/layout/vList2"/>
    <dgm:cxn modelId="{350372CB-ED21-4C41-8552-DC162FE46801}" srcId="{397081EA-B30A-3D4C-AE84-D4F783EEDAF0}" destId="{EDEA3DFF-F30A-9244-AD44-6693F91C255E}" srcOrd="0" destOrd="0" parTransId="{7983FAF2-97C7-8043-BF2D-6D4C9E08CC79}" sibTransId="{66DA27A7-33B5-3C40-A2E7-DED3AB6F1014}"/>
    <dgm:cxn modelId="{D590E573-DD29-5C42-968C-263EB5A492D1}" srcId="{E9C8BCD6-5BD6-174C-A25E-82F29A88A6FB}" destId="{35EDF323-8F0F-C447-A62A-8DACA2982D57}" srcOrd="6" destOrd="0" parTransId="{53924F0B-0E4C-7B46-B499-B580B83225F5}" sibTransId="{8B66465E-C451-7E4E-8D92-73D747930EF2}"/>
    <dgm:cxn modelId="{AC544A73-E2D4-420B-8964-1690EAE15A01}" type="presOf" srcId="{8F5510F6-D26D-3C41-B895-039ED0FF0490}" destId="{EDE27F0D-DC44-4149-9641-AFD726994AE5}" srcOrd="0" destOrd="0" presId="urn:microsoft.com/office/officeart/2005/8/layout/vList2"/>
    <dgm:cxn modelId="{FBA11589-CBDC-4380-B634-F5DCED70FBE1}" type="presOf" srcId="{7157BFD7-4AED-B54B-A769-D21AE000EC9D}" destId="{AA26200C-7A64-5343-BD93-EAA5E019AEDA}" srcOrd="0" destOrd="0" presId="urn:microsoft.com/office/officeart/2005/8/layout/vList2"/>
    <dgm:cxn modelId="{DBB0AC01-DA40-41A4-AFFE-811D34F3710D}" type="presOf" srcId="{89DBF0A7-EBED-824E-A5A1-036D84CFA044}" destId="{E1CECC6B-A373-1846-8329-C2AAB6020FCD}" srcOrd="0" destOrd="0" presId="urn:microsoft.com/office/officeart/2005/8/layout/vList2"/>
    <dgm:cxn modelId="{4983CE2B-48DD-414F-A310-665849B39D9C}" srcId="{E9C8BCD6-5BD6-174C-A25E-82F29A88A6FB}" destId="{89DBF0A7-EBED-824E-A5A1-036D84CFA044}" srcOrd="2" destOrd="0" parTransId="{9E503A61-F40F-914C-AC25-3FD3840531AE}" sibTransId="{EDC253D5-4B19-AE47-BF5E-9D724EC8A0A4}"/>
    <dgm:cxn modelId="{8094DBDB-E6CC-4342-8FD5-8BD69AA2FC4B}" srcId="{E9C8BCD6-5BD6-174C-A25E-82F29A88A6FB}" destId="{397081EA-B30A-3D4C-AE84-D4F783EEDAF0}" srcOrd="7" destOrd="0" parTransId="{1F94A98A-9026-334B-9C18-5BD6BBB85700}" sibTransId="{C7461EB0-B686-7241-8C6B-D481D159883A}"/>
    <dgm:cxn modelId="{CB58F104-18AA-4935-A8C9-832C668EC3AF}" type="presOf" srcId="{3BAA74A2-FE2F-054E-AD92-14306206F987}" destId="{1047B135-384E-A64F-9862-210C183104DA}" srcOrd="0" destOrd="0" presId="urn:microsoft.com/office/officeart/2005/8/layout/vList2"/>
    <dgm:cxn modelId="{EF1ECF31-60E5-4EFD-9DF7-B58CC01B004D}" type="presOf" srcId="{E9C8BCD6-5BD6-174C-A25E-82F29A88A6FB}" destId="{5453235C-F212-524C-97C5-444F39870BA2}" srcOrd="0" destOrd="0" presId="urn:microsoft.com/office/officeart/2005/8/layout/vList2"/>
    <dgm:cxn modelId="{52C6DD20-55B5-3443-B177-514AD38FFDCF}" srcId="{CDB7F0D2-B7DC-894C-8127-FD33B29FE025}" destId="{3BAA74A2-FE2F-054E-AD92-14306206F987}" srcOrd="0" destOrd="0" parTransId="{6D7F51A0-8D6F-FD4C-927B-85C5C77047DF}" sibTransId="{297C8C33-275F-CF4D-97AE-215B16206153}"/>
    <dgm:cxn modelId="{1B97C6A5-1408-9649-9651-0D228DD8D9D1}" srcId="{E9C8BCD6-5BD6-174C-A25E-82F29A88A6FB}" destId="{2967EAD1-3FA2-194F-921F-C160570FA9D2}" srcOrd="4" destOrd="0" parTransId="{80257143-69A6-424E-8D9E-4C82054C83EE}" sibTransId="{744D4B92-A551-6845-AA87-B985719D947A}"/>
    <dgm:cxn modelId="{B4D01DEC-C3B1-C749-B88D-D93C1FCC9FD0}" srcId="{22AA426E-D549-5A44-9AB4-07600E41F22E}" destId="{8F5510F6-D26D-3C41-B895-039ED0FF0490}" srcOrd="0" destOrd="0" parTransId="{918A49B5-6EAE-E94A-8218-6E432B141A2D}" sibTransId="{DAFEFA13-57B8-5243-B00D-DC8D1E4154F3}"/>
    <dgm:cxn modelId="{A6E9E455-D711-431E-9D37-38144FD0FFEC}" type="presOf" srcId="{8A73C4F6-9157-0A43-A29A-511E008AD6BE}" destId="{30528499-154C-2C45-A4E9-54DD94D3DF5A}" srcOrd="0" destOrd="0" presId="urn:microsoft.com/office/officeart/2005/8/layout/vList2"/>
    <dgm:cxn modelId="{6B7FC3D0-3DEE-A44F-B9F3-B945AAC24055}" srcId="{89DBF0A7-EBED-824E-A5A1-036D84CFA044}" destId="{7157BFD7-4AED-B54B-A769-D21AE000EC9D}" srcOrd="0" destOrd="0" parTransId="{BD75879C-6721-5844-9F5E-8733A6EBFE44}" sibTransId="{EF8763F9-6CCF-E341-BA48-B2D4FC94FBEF}"/>
    <dgm:cxn modelId="{AF80F7CB-837E-2F4F-9FD3-46F485FB7691}" srcId="{E9C8BCD6-5BD6-174C-A25E-82F29A88A6FB}" destId="{CDD3334A-7B13-8040-8CAE-519FB8CD9033}" srcOrd="5" destOrd="0" parTransId="{484DBA33-163A-1E4B-98D5-DC208FE92AF1}" sibTransId="{2A63F17C-9727-FD4B-9EC8-7BA96D6800AE}"/>
    <dgm:cxn modelId="{58B4C39F-C9F2-B446-B025-835DD2D6E30C}" srcId="{E9C8BCD6-5BD6-174C-A25E-82F29A88A6FB}" destId="{CDB7F0D2-B7DC-894C-8127-FD33B29FE025}" srcOrd="0" destOrd="0" parTransId="{19444342-24ED-7F4B-9EB8-47ED68FBDD2A}" sibTransId="{D5BAEB50-C68D-7742-873C-53253DF708FD}"/>
    <dgm:cxn modelId="{B3836EB0-730A-4EB7-B728-0F8E2070D5FB}" type="presOf" srcId="{E0D56636-D0F8-ED4F-B4A8-417D265D5599}" destId="{7306C833-BEEC-3E45-BC7E-AF46497BE4B0}" srcOrd="0" destOrd="0" presId="urn:microsoft.com/office/officeart/2005/8/layout/vList2"/>
    <dgm:cxn modelId="{DBD0DF50-0A23-4678-ADAE-7CEB045D5638}" type="presOf" srcId="{76A07FC8-791E-4C4E-A461-122D8DAC760B}" destId="{611A80F9-C295-D842-9044-EAD40A76B9F9}" srcOrd="0" destOrd="0" presId="urn:microsoft.com/office/officeart/2005/8/layout/vList2"/>
    <dgm:cxn modelId="{F4CA4F9A-55C2-44D1-A75C-490A42B7C068}" type="presOf" srcId="{CDD3334A-7B13-8040-8CAE-519FB8CD9033}" destId="{E92BE81C-8129-3848-B9B4-4C268E770F2A}" srcOrd="0" destOrd="0" presId="urn:microsoft.com/office/officeart/2005/8/layout/vList2"/>
    <dgm:cxn modelId="{9F56794E-F7D9-BF49-90FD-25843F08941C}" srcId="{E9C8BCD6-5BD6-174C-A25E-82F29A88A6FB}" destId="{8A73C4F6-9157-0A43-A29A-511E008AD6BE}" srcOrd="3" destOrd="0" parTransId="{3CCB182F-6E47-564A-B25F-C3C09D500989}" sibTransId="{FDF9CFF6-5172-A44C-88D4-86DD4E0643CC}"/>
    <dgm:cxn modelId="{BE71F40D-1FC0-DD41-8C25-D3A12A782DE5}" srcId="{8A73C4F6-9157-0A43-A29A-511E008AD6BE}" destId="{76A07FC8-791E-4C4E-A461-122D8DAC760B}" srcOrd="0" destOrd="0" parTransId="{58D78955-DD7E-1045-BCF8-C70333DFBEE5}" sibTransId="{49E83294-E7CD-8D4F-A630-C9380BE5627C}"/>
    <dgm:cxn modelId="{C401971A-A4A0-4FEE-B8CF-5C09B713D925}" type="presOf" srcId="{35EDF323-8F0F-C447-A62A-8DACA2982D57}" destId="{EA53B35F-470B-3144-A583-FAB385F40A02}" srcOrd="0" destOrd="0" presId="urn:microsoft.com/office/officeart/2005/8/layout/vList2"/>
    <dgm:cxn modelId="{27123AE6-7B21-4BD1-9BC1-04AB286B3CD5}" type="presOf" srcId="{FE227D5F-8B39-C54B-9A11-2E84F7A3F31E}" destId="{30D5F147-CDCC-5D4B-94B0-411E5431AABB}" srcOrd="0" destOrd="0" presId="urn:microsoft.com/office/officeart/2005/8/layout/vList2"/>
    <dgm:cxn modelId="{EB21794C-283A-442C-93DC-6B1CC27877B8}" type="presParOf" srcId="{5453235C-F212-524C-97C5-444F39870BA2}" destId="{450F53B1-45FC-0642-B8CD-39A8D1232BEF}" srcOrd="0" destOrd="0" presId="urn:microsoft.com/office/officeart/2005/8/layout/vList2"/>
    <dgm:cxn modelId="{8FA18682-FD64-46C1-974C-5ABBF08407E1}" type="presParOf" srcId="{5453235C-F212-524C-97C5-444F39870BA2}" destId="{1047B135-384E-A64F-9862-210C183104DA}" srcOrd="1" destOrd="0" presId="urn:microsoft.com/office/officeart/2005/8/layout/vList2"/>
    <dgm:cxn modelId="{E40BE2E6-E72C-49C4-B569-90F5B4540FE8}" type="presParOf" srcId="{5453235C-F212-524C-97C5-444F39870BA2}" destId="{AD57BE4B-3676-6141-B123-4F7AF4C96356}" srcOrd="2" destOrd="0" presId="urn:microsoft.com/office/officeart/2005/8/layout/vList2"/>
    <dgm:cxn modelId="{CAF105A3-D4EA-4C3A-91B1-75547920620F}" type="presParOf" srcId="{5453235C-F212-524C-97C5-444F39870BA2}" destId="{EDE27F0D-DC44-4149-9641-AFD726994AE5}" srcOrd="3" destOrd="0" presId="urn:microsoft.com/office/officeart/2005/8/layout/vList2"/>
    <dgm:cxn modelId="{2FDA736D-30CB-4CB5-AF37-AD34CB4D3773}" type="presParOf" srcId="{5453235C-F212-524C-97C5-444F39870BA2}" destId="{E1CECC6B-A373-1846-8329-C2AAB6020FCD}" srcOrd="4" destOrd="0" presId="urn:microsoft.com/office/officeart/2005/8/layout/vList2"/>
    <dgm:cxn modelId="{C7D8C4D1-D575-4052-8A61-65BC3C6C728A}" type="presParOf" srcId="{5453235C-F212-524C-97C5-444F39870BA2}" destId="{AA26200C-7A64-5343-BD93-EAA5E019AEDA}" srcOrd="5" destOrd="0" presId="urn:microsoft.com/office/officeart/2005/8/layout/vList2"/>
    <dgm:cxn modelId="{296BE6EA-8DB1-4BF3-9B94-B4000A17E010}" type="presParOf" srcId="{5453235C-F212-524C-97C5-444F39870BA2}" destId="{30528499-154C-2C45-A4E9-54DD94D3DF5A}" srcOrd="6" destOrd="0" presId="urn:microsoft.com/office/officeart/2005/8/layout/vList2"/>
    <dgm:cxn modelId="{A87EBA64-3106-41CF-9C7A-87B1133AEE3A}" type="presParOf" srcId="{5453235C-F212-524C-97C5-444F39870BA2}" destId="{611A80F9-C295-D842-9044-EAD40A76B9F9}" srcOrd="7" destOrd="0" presId="urn:microsoft.com/office/officeart/2005/8/layout/vList2"/>
    <dgm:cxn modelId="{E6C4A401-07C7-4BA4-856B-9DD762F92880}" type="presParOf" srcId="{5453235C-F212-524C-97C5-444F39870BA2}" destId="{D0B1E16C-BAE0-9642-9F99-E299B0F0E9B4}" srcOrd="8" destOrd="0" presId="urn:microsoft.com/office/officeart/2005/8/layout/vList2"/>
    <dgm:cxn modelId="{0C27B603-03EE-4B2C-BD8D-EBC0B0EE6E44}" type="presParOf" srcId="{5453235C-F212-524C-97C5-444F39870BA2}" destId="{F3022D74-38E0-EA46-88AF-2589BAF755D3}" srcOrd="9" destOrd="0" presId="urn:microsoft.com/office/officeart/2005/8/layout/vList2"/>
    <dgm:cxn modelId="{08B68158-28A6-4927-A1B8-5795D549881C}" type="presParOf" srcId="{5453235C-F212-524C-97C5-444F39870BA2}" destId="{E92BE81C-8129-3848-B9B4-4C268E770F2A}" srcOrd="10" destOrd="0" presId="urn:microsoft.com/office/officeart/2005/8/layout/vList2"/>
    <dgm:cxn modelId="{39D090F6-FB02-4272-9761-4A452F682456}" type="presParOf" srcId="{5453235C-F212-524C-97C5-444F39870BA2}" destId="{30D5F147-CDCC-5D4B-94B0-411E5431AABB}" srcOrd="11" destOrd="0" presId="urn:microsoft.com/office/officeart/2005/8/layout/vList2"/>
    <dgm:cxn modelId="{BF67D935-47E2-4352-BAC2-93832D007A18}" type="presParOf" srcId="{5453235C-F212-524C-97C5-444F39870BA2}" destId="{EA53B35F-470B-3144-A583-FAB385F40A02}" srcOrd="12" destOrd="0" presId="urn:microsoft.com/office/officeart/2005/8/layout/vList2"/>
    <dgm:cxn modelId="{8DE9EB6F-AFBE-466D-88D7-4EF13D1C93F1}" type="presParOf" srcId="{5453235C-F212-524C-97C5-444F39870BA2}" destId="{7306C833-BEEC-3E45-BC7E-AF46497BE4B0}" srcOrd="13" destOrd="0" presId="urn:microsoft.com/office/officeart/2005/8/layout/vList2"/>
    <dgm:cxn modelId="{1D27D205-6CAA-43B3-84FB-C908A515862E}" type="presParOf" srcId="{5453235C-F212-524C-97C5-444F39870BA2}" destId="{ECA4AD76-867C-774F-93D7-2C83FD29CB71}" srcOrd="14" destOrd="0" presId="urn:microsoft.com/office/officeart/2005/8/layout/vList2"/>
    <dgm:cxn modelId="{A1E90FB5-4611-45BE-8A1E-57491341FE90}" type="presParOf" srcId="{5453235C-F212-524C-97C5-444F39870BA2}" destId="{8B34E94D-5A9D-CA48-9302-BD3E0CA11EB0}" srcOrd="1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A67519-A969-8649-9BAE-B3A5166E4A42}" type="doc">
      <dgm:prSet loTypeId="urn:microsoft.com/office/officeart/2005/8/layout/funnel1" loCatId="process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720AAD28-7C0E-6D42-A114-A67E6F622F21}">
      <dgm:prSet/>
      <dgm:spPr/>
      <dgm:t>
        <a:bodyPr/>
        <a:lstStyle/>
        <a:p>
          <a:r>
            <a:rPr lang="lv-LV" dirty="0"/>
            <a:t>Ieguldījumi cilvēkā – panākumi valstij!</a:t>
          </a:r>
          <a:endParaRPr lang="en-US" dirty="0"/>
        </a:p>
      </dgm:t>
    </dgm:pt>
    <dgm:pt modelId="{F4935A10-415F-154D-9A8D-7AA50DC0837E}" type="parTrans" cxnId="{53E4F715-D948-F846-B9B1-08F71D48AD10}">
      <dgm:prSet/>
      <dgm:spPr/>
      <dgm:t>
        <a:bodyPr/>
        <a:lstStyle/>
        <a:p>
          <a:endParaRPr lang="en-GB"/>
        </a:p>
      </dgm:t>
    </dgm:pt>
    <dgm:pt modelId="{E02A9A0E-422B-074F-B9EF-7708850955AF}" type="sibTrans" cxnId="{53E4F715-D948-F846-B9B1-08F71D48AD10}">
      <dgm:prSet/>
      <dgm:spPr/>
      <dgm:t>
        <a:bodyPr/>
        <a:lstStyle/>
        <a:p>
          <a:endParaRPr lang="en-GB"/>
        </a:p>
      </dgm:t>
    </dgm:pt>
    <dgm:pt modelId="{F4C0A6BE-44BF-7E45-9E37-DB5EAC2A053A}">
      <dgm:prSet/>
      <dgm:spPr/>
      <dgm:t>
        <a:bodyPr/>
        <a:lstStyle/>
        <a:p>
          <a:r>
            <a:rPr lang="lv-LV"/>
            <a:t>Pastāvēs, kas pārvērtīsies (Rainis) </a:t>
          </a:r>
          <a:endParaRPr lang="en-US"/>
        </a:p>
      </dgm:t>
    </dgm:pt>
    <dgm:pt modelId="{6DAA1AAA-2C01-2D44-B1EA-856F9E49FA20}" type="parTrans" cxnId="{5974C343-6198-C847-A0FD-F44A8C713EC7}">
      <dgm:prSet/>
      <dgm:spPr/>
      <dgm:t>
        <a:bodyPr/>
        <a:lstStyle/>
        <a:p>
          <a:endParaRPr lang="en-GB"/>
        </a:p>
      </dgm:t>
    </dgm:pt>
    <dgm:pt modelId="{FE5BFE52-8D38-0B46-A42D-4CB83F5F155A}" type="sibTrans" cxnId="{5974C343-6198-C847-A0FD-F44A8C713EC7}">
      <dgm:prSet/>
      <dgm:spPr/>
      <dgm:t>
        <a:bodyPr/>
        <a:lstStyle/>
        <a:p>
          <a:endParaRPr lang="en-GB"/>
        </a:p>
      </dgm:t>
    </dgm:pt>
    <dgm:pt modelId="{87030DE8-774F-C848-AB59-860E4FA17952}">
      <dgm:prSet/>
      <dgm:spPr/>
      <dgm:t>
        <a:bodyPr/>
        <a:lstStyle/>
        <a:p>
          <a:r>
            <a:rPr lang="lv-LV" b="1" dirty="0">
              <a:solidFill>
                <a:srgbClr val="9D2235"/>
              </a:solidFill>
            </a:rPr>
            <a:t>Paradumu maiņa – ceļš uz attīstību! </a:t>
          </a:r>
          <a:endParaRPr lang="en-US" b="1" dirty="0">
            <a:solidFill>
              <a:srgbClr val="9D2235"/>
            </a:solidFill>
          </a:endParaRPr>
        </a:p>
      </dgm:t>
    </dgm:pt>
    <dgm:pt modelId="{B3F4F0A5-376E-2E46-887E-F9711E1EC2CB}" type="parTrans" cxnId="{286692E2-7BEB-F340-B59F-1DA0F26EA0A5}">
      <dgm:prSet/>
      <dgm:spPr/>
      <dgm:t>
        <a:bodyPr/>
        <a:lstStyle/>
        <a:p>
          <a:endParaRPr lang="en-GB"/>
        </a:p>
      </dgm:t>
    </dgm:pt>
    <dgm:pt modelId="{E6AD1864-5A3A-E94D-9061-8EE5384F0430}" type="sibTrans" cxnId="{286692E2-7BEB-F340-B59F-1DA0F26EA0A5}">
      <dgm:prSet/>
      <dgm:spPr/>
      <dgm:t>
        <a:bodyPr/>
        <a:lstStyle/>
        <a:p>
          <a:endParaRPr lang="en-GB"/>
        </a:p>
      </dgm:t>
    </dgm:pt>
    <dgm:pt modelId="{5E94740B-8B24-924E-ACB1-176DD2BDF667}" type="pres">
      <dgm:prSet presAssocID="{77A67519-A969-8649-9BAE-B3A5166E4A42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64B194-4337-F849-92D7-227FA52491AF}" type="pres">
      <dgm:prSet presAssocID="{77A67519-A969-8649-9BAE-B3A5166E4A42}" presName="ellipse" presStyleLbl="trBgShp" presStyleIdx="0" presStyleCnt="1"/>
      <dgm:spPr/>
    </dgm:pt>
    <dgm:pt modelId="{62C5E769-A906-4747-A442-98224D95EBE9}" type="pres">
      <dgm:prSet presAssocID="{77A67519-A969-8649-9BAE-B3A5166E4A42}" presName="arrow1" presStyleLbl="fgShp" presStyleIdx="0" presStyleCnt="1"/>
      <dgm:spPr/>
    </dgm:pt>
    <dgm:pt modelId="{4362B042-83F6-2342-8AF7-7890DA4E88D2}" type="pres">
      <dgm:prSet presAssocID="{77A67519-A969-8649-9BAE-B3A5166E4A42}" presName="rectangle" presStyleLbl="revTx" presStyleIdx="0" presStyleCnt="1" custScaleX="161805" custLinFactNeighborX="3436" custLinFactNeighborY="283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2869A9-DFD2-7F49-9196-6E3FC7530B92}" type="pres">
      <dgm:prSet presAssocID="{F4C0A6BE-44BF-7E45-9E37-DB5EAC2A053A}" presName="item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8ABD94-93C4-4747-8057-3A67AACCCE0F}" type="pres">
      <dgm:prSet presAssocID="{87030DE8-774F-C848-AB59-860E4FA17952}" presName="item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4CEA51-FE73-1645-819C-04B4CFCF90B4}" type="pres">
      <dgm:prSet presAssocID="{77A67519-A969-8649-9BAE-B3A5166E4A42}" presName="funnel" presStyleLbl="trAlignAcc1" presStyleIdx="0" presStyleCnt="1"/>
      <dgm:spPr/>
    </dgm:pt>
  </dgm:ptLst>
  <dgm:cxnLst>
    <dgm:cxn modelId="{5974C343-6198-C847-A0FD-F44A8C713EC7}" srcId="{77A67519-A969-8649-9BAE-B3A5166E4A42}" destId="{F4C0A6BE-44BF-7E45-9E37-DB5EAC2A053A}" srcOrd="1" destOrd="0" parTransId="{6DAA1AAA-2C01-2D44-B1EA-856F9E49FA20}" sibTransId="{FE5BFE52-8D38-0B46-A42D-4CB83F5F155A}"/>
    <dgm:cxn modelId="{6019EC1F-96DE-4AC6-B98D-9105F816F84C}" type="presOf" srcId="{87030DE8-774F-C848-AB59-860E4FA17952}" destId="{4362B042-83F6-2342-8AF7-7890DA4E88D2}" srcOrd="0" destOrd="0" presId="urn:microsoft.com/office/officeart/2005/8/layout/funnel1"/>
    <dgm:cxn modelId="{286692E2-7BEB-F340-B59F-1DA0F26EA0A5}" srcId="{77A67519-A969-8649-9BAE-B3A5166E4A42}" destId="{87030DE8-774F-C848-AB59-860E4FA17952}" srcOrd="2" destOrd="0" parTransId="{B3F4F0A5-376E-2E46-887E-F9711E1EC2CB}" sibTransId="{E6AD1864-5A3A-E94D-9061-8EE5384F0430}"/>
    <dgm:cxn modelId="{5DD41B23-8440-4FEA-A966-552C4F81E433}" type="presOf" srcId="{77A67519-A969-8649-9BAE-B3A5166E4A42}" destId="{5E94740B-8B24-924E-ACB1-176DD2BDF667}" srcOrd="0" destOrd="0" presId="urn:microsoft.com/office/officeart/2005/8/layout/funnel1"/>
    <dgm:cxn modelId="{A5DC6DC5-9A50-4F59-96B3-EE37F9617359}" type="presOf" srcId="{720AAD28-7C0E-6D42-A114-A67E6F622F21}" destId="{EF8ABD94-93C4-4747-8057-3A67AACCCE0F}" srcOrd="0" destOrd="0" presId="urn:microsoft.com/office/officeart/2005/8/layout/funnel1"/>
    <dgm:cxn modelId="{AA0A54D8-AE2B-40DB-85C2-F471B14E76C1}" type="presOf" srcId="{F4C0A6BE-44BF-7E45-9E37-DB5EAC2A053A}" destId="{842869A9-DFD2-7F49-9196-6E3FC7530B92}" srcOrd="0" destOrd="0" presId="urn:microsoft.com/office/officeart/2005/8/layout/funnel1"/>
    <dgm:cxn modelId="{53E4F715-D948-F846-B9B1-08F71D48AD10}" srcId="{77A67519-A969-8649-9BAE-B3A5166E4A42}" destId="{720AAD28-7C0E-6D42-A114-A67E6F622F21}" srcOrd="0" destOrd="0" parTransId="{F4935A10-415F-154D-9A8D-7AA50DC0837E}" sibTransId="{E02A9A0E-422B-074F-B9EF-7708850955AF}"/>
    <dgm:cxn modelId="{0D138CDE-D4F8-4BB7-9F73-CA9800B752FB}" type="presParOf" srcId="{5E94740B-8B24-924E-ACB1-176DD2BDF667}" destId="{5164B194-4337-F849-92D7-227FA52491AF}" srcOrd="0" destOrd="0" presId="urn:microsoft.com/office/officeart/2005/8/layout/funnel1"/>
    <dgm:cxn modelId="{B4239C80-49AC-4260-A3E8-731A1C527C53}" type="presParOf" srcId="{5E94740B-8B24-924E-ACB1-176DD2BDF667}" destId="{62C5E769-A906-4747-A442-98224D95EBE9}" srcOrd="1" destOrd="0" presId="urn:microsoft.com/office/officeart/2005/8/layout/funnel1"/>
    <dgm:cxn modelId="{0918962F-9F06-4465-87C3-2DE695B84F57}" type="presParOf" srcId="{5E94740B-8B24-924E-ACB1-176DD2BDF667}" destId="{4362B042-83F6-2342-8AF7-7890DA4E88D2}" srcOrd="2" destOrd="0" presId="urn:microsoft.com/office/officeart/2005/8/layout/funnel1"/>
    <dgm:cxn modelId="{77774D63-20FF-49C3-8D64-BF2FD10B832D}" type="presParOf" srcId="{5E94740B-8B24-924E-ACB1-176DD2BDF667}" destId="{842869A9-DFD2-7F49-9196-6E3FC7530B92}" srcOrd="3" destOrd="0" presId="urn:microsoft.com/office/officeart/2005/8/layout/funnel1"/>
    <dgm:cxn modelId="{989B10C0-B6AC-4C31-87D3-96556F343353}" type="presParOf" srcId="{5E94740B-8B24-924E-ACB1-176DD2BDF667}" destId="{EF8ABD94-93C4-4747-8057-3A67AACCCE0F}" srcOrd="4" destOrd="0" presId="urn:microsoft.com/office/officeart/2005/8/layout/funnel1"/>
    <dgm:cxn modelId="{093B59EA-9AA5-4795-A91F-0D757CAD7E7C}" type="presParOf" srcId="{5E94740B-8B24-924E-ACB1-176DD2BDF667}" destId="{A24CEA51-FE73-1645-819C-04B4CFCF90B4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B2085B-1607-5C4C-98DC-D142E7BFD26F}" type="doc">
      <dgm:prSet loTypeId="urn:microsoft.com/office/officeart/2005/8/layout/radial4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A9219E6F-50CC-0541-898B-488179A9A9BB}">
      <dgm:prSet/>
      <dgm:spPr/>
      <dgm:t>
        <a:bodyPr/>
        <a:lstStyle/>
        <a:p>
          <a:r>
            <a:rPr lang="lv-LV" dirty="0"/>
            <a:t>Augšu es – augs valsts! </a:t>
          </a:r>
          <a:endParaRPr lang="en-US" dirty="0"/>
        </a:p>
      </dgm:t>
    </dgm:pt>
    <dgm:pt modelId="{36B63F65-D942-9F4B-A3C0-A9C0416417A4}" type="parTrans" cxnId="{923DD92D-F124-564A-A19B-F831AA4BAD8E}">
      <dgm:prSet/>
      <dgm:spPr/>
      <dgm:t>
        <a:bodyPr/>
        <a:lstStyle/>
        <a:p>
          <a:endParaRPr lang="en-GB"/>
        </a:p>
      </dgm:t>
    </dgm:pt>
    <dgm:pt modelId="{FD1334FC-4BC7-484B-B7C1-5A033DB23770}" type="sibTrans" cxnId="{923DD92D-F124-564A-A19B-F831AA4BAD8E}">
      <dgm:prSet/>
      <dgm:spPr/>
      <dgm:t>
        <a:bodyPr/>
        <a:lstStyle/>
        <a:p>
          <a:endParaRPr lang="en-GB"/>
        </a:p>
      </dgm:t>
    </dgm:pt>
    <dgm:pt modelId="{55EAABE1-0EE9-5A40-B39D-FFD183AA703E}">
      <dgm:prSet/>
      <dgm:spPr/>
      <dgm:t>
        <a:bodyPr/>
        <a:lstStyle/>
        <a:p>
          <a:r>
            <a:rPr lang="lv-LV" dirty="0"/>
            <a:t>Stiprs cilvēks stiprā Latvijā</a:t>
          </a:r>
          <a:endParaRPr lang="en-US" dirty="0"/>
        </a:p>
      </dgm:t>
    </dgm:pt>
    <dgm:pt modelId="{16702966-9D7A-FB4C-8F41-2C32D4DBABAC}" type="parTrans" cxnId="{67F13529-A972-B14A-9E09-70ECBBD52471}">
      <dgm:prSet/>
      <dgm:spPr/>
      <dgm:t>
        <a:bodyPr/>
        <a:lstStyle/>
        <a:p>
          <a:endParaRPr lang="en-GB"/>
        </a:p>
      </dgm:t>
    </dgm:pt>
    <dgm:pt modelId="{747886AC-8372-6747-9256-4B47269D2CB0}" type="sibTrans" cxnId="{67F13529-A972-B14A-9E09-70ECBBD52471}">
      <dgm:prSet/>
      <dgm:spPr/>
      <dgm:t>
        <a:bodyPr/>
        <a:lstStyle/>
        <a:p>
          <a:endParaRPr lang="en-GB"/>
        </a:p>
      </dgm:t>
    </dgm:pt>
    <dgm:pt modelId="{586965B8-3912-8546-A849-BBD471E22817}">
      <dgm:prSet/>
      <dgm:spPr/>
      <dgm:t>
        <a:bodyPr/>
        <a:lstStyle/>
        <a:p>
          <a:r>
            <a:rPr lang="lv-LV" dirty="0"/>
            <a:t>Paradumu maiņa – ceļš uz attīstību! </a:t>
          </a:r>
          <a:endParaRPr lang="en-US" dirty="0"/>
        </a:p>
      </dgm:t>
    </dgm:pt>
    <dgm:pt modelId="{399A4A36-5C68-274D-8AF8-1A643F1B76DE}" type="parTrans" cxnId="{F722766A-E98F-4A4F-BA2F-6CDDC9C9B979}">
      <dgm:prSet/>
      <dgm:spPr/>
      <dgm:t>
        <a:bodyPr/>
        <a:lstStyle/>
        <a:p>
          <a:endParaRPr lang="en-GB"/>
        </a:p>
      </dgm:t>
    </dgm:pt>
    <dgm:pt modelId="{7F149590-B2A1-8049-B30F-7FD04F7D4D5E}" type="sibTrans" cxnId="{F722766A-E98F-4A4F-BA2F-6CDDC9C9B979}">
      <dgm:prSet/>
      <dgm:spPr/>
      <dgm:t>
        <a:bodyPr/>
        <a:lstStyle/>
        <a:p>
          <a:endParaRPr lang="en-GB"/>
        </a:p>
      </dgm:t>
    </dgm:pt>
    <dgm:pt modelId="{F1CE6CAE-98E5-0A41-8554-7DE6D1FC8B21}">
      <dgm:prSet/>
      <dgm:spPr/>
      <dgm:t>
        <a:bodyPr/>
        <a:lstStyle/>
        <a:p>
          <a:r>
            <a:rPr lang="lv-LV" dirty="0"/>
            <a:t>Pastāvēs, kas </a:t>
          </a:r>
          <a:r>
            <a:rPr lang="lv-LV" dirty="0" err="1"/>
            <a:t>pārvērtīsies</a:t>
          </a:r>
          <a:r>
            <a:rPr lang="lv-LV" dirty="0"/>
            <a:t> (Rainis) </a:t>
          </a:r>
          <a:endParaRPr lang="en-US" dirty="0"/>
        </a:p>
      </dgm:t>
    </dgm:pt>
    <dgm:pt modelId="{0509E58D-36CD-5B43-8C11-69B0DF9E67DC}" type="parTrans" cxnId="{84663B0E-9195-1C40-8DD1-85E0DEB383AB}">
      <dgm:prSet/>
      <dgm:spPr/>
      <dgm:t>
        <a:bodyPr/>
        <a:lstStyle/>
        <a:p>
          <a:endParaRPr lang="en-GB"/>
        </a:p>
      </dgm:t>
    </dgm:pt>
    <dgm:pt modelId="{BC39D8EF-3F33-7F4A-9F92-EA75C3CE5FFD}" type="sibTrans" cxnId="{84663B0E-9195-1C40-8DD1-85E0DEB383AB}">
      <dgm:prSet/>
      <dgm:spPr/>
      <dgm:t>
        <a:bodyPr/>
        <a:lstStyle/>
        <a:p>
          <a:endParaRPr lang="en-GB"/>
        </a:p>
      </dgm:t>
    </dgm:pt>
    <dgm:pt modelId="{6A633EA6-7E99-7847-8F54-493E3D0A47CC}">
      <dgm:prSet/>
      <dgm:spPr/>
      <dgm:t>
        <a:bodyPr/>
        <a:lstStyle/>
        <a:p>
          <a:r>
            <a:rPr lang="lv-LV" dirty="0"/>
            <a:t>Pārmaiņas un iespējas ikvienam Latvijā </a:t>
          </a:r>
          <a:endParaRPr lang="en-US" dirty="0"/>
        </a:p>
      </dgm:t>
    </dgm:pt>
    <dgm:pt modelId="{D6089205-32E0-DE45-8E66-C854D259B1A8}" type="parTrans" cxnId="{AA895D7B-63CB-474D-A874-16DB265E17C4}">
      <dgm:prSet/>
      <dgm:spPr/>
      <dgm:t>
        <a:bodyPr/>
        <a:lstStyle/>
        <a:p>
          <a:endParaRPr lang="en-GB"/>
        </a:p>
      </dgm:t>
    </dgm:pt>
    <dgm:pt modelId="{8807D629-53D6-6347-8699-C3C07A114823}" type="sibTrans" cxnId="{AA895D7B-63CB-474D-A874-16DB265E17C4}">
      <dgm:prSet/>
      <dgm:spPr/>
      <dgm:t>
        <a:bodyPr/>
        <a:lstStyle/>
        <a:p>
          <a:endParaRPr lang="en-GB"/>
        </a:p>
      </dgm:t>
    </dgm:pt>
    <dgm:pt modelId="{B99849A2-5D09-4C41-A4E7-866AC5969EEB}">
      <dgm:prSet/>
      <dgm:spPr/>
      <dgm:t>
        <a:bodyPr/>
        <a:lstStyle/>
        <a:p>
          <a:r>
            <a:rPr lang="lv-LV" dirty="0"/>
            <a:t>Ieguldījumi cilvēkā – panākumi valstij </a:t>
          </a:r>
          <a:endParaRPr lang="en-US" dirty="0"/>
        </a:p>
      </dgm:t>
    </dgm:pt>
    <dgm:pt modelId="{25BFEADC-B234-234D-AEE5-A31C10AF72FD}" type="parTrans" cxnId="{C8E13C9F-7FFF-0A47-8765-2D88DC071D93}">
      <dgm:prSet/>
      <dgm:spPr/>
      <dgm:t>
        <a:bodyPr/>
        <a:lstStyle/>
        <a:p>
          <a:endParaRPr lang="en-GB"/>
        </a:p>
      </dgm:t>
    </dgm:pt>
    <dgm:pt modelId="{FCB80013-EB98-F54F-B637-22952B2D9687}" type="sibTrans" cxnId="{C8E13C9F-7FFF-0A47-8765-2D88DC071D93}">
      <dgm:prSet/>
      <dgm:spPr/>
      <dgm:t>
        <a:bodyPr/>
        <a:lstStyle/>
        <a:p>
          <a:endParaRPr lang="en-GB"/>
        </a:p>
      </dgm:t>
    </dgm:pt>
    <dgm:pt modelId="{A9592BE2-8543-6E42-8267-99D2B12072E6}">
      <dgm:prSet/>
      <dgm:spPr/>
      <dgm:t>
        <a:bodyPr/>
        <a:lstStyle/>
        <a:p>
          <a:r>
            <a:rPr lang="lv-LV" dirty="0"/>
            <a:t>Ticu sev un ticu Latvijai </a:t>
          </a:r>
          <a:endParaRPr lang="en-US" dirty="0"/>
        </a:p>
      </dgm:t>
    </dgm:pt>
    <dgm:pt modelId="{7751937E-B116-A54A-93CA-99D11207DFB9}" type="parTrans" cxnId="{CA26DC0A-C290-AD4F-89F5-B2A3802E514C}">
      <dgm:prSet/>
      <dgm:spPr/>
      <dgm:t>
        <a:bodyPr/>
        <a:lstStyle/>
        <a:p>
          <a:endParaRPr lang="en-GB"/>
        </a:p>
      </dgm:t>
    </dgm:pt>
    <dgm:pt modelId="{DCE184D8-3B39-914B-BB1F-51FE0A16CE51}" type="sibTrans" cxnId="{CA26DC0A-C290-AD4F-89F5-B2A3802E514C}">
      <dgm:prSet/>
      <dgm:spPr/>
      <dgm:t>
        <a:bodyPr/>
        <a:lstStyle/>
        <a:p>
          <a:endParaRPr lang="en-GB"/>
        </a:p>
      </dgm:t>
    </dgm:pt>
    <dgm:pt modelId="{33638C8B-664F-7546-96E4-2BA4448F514D}">
      <dgm:prSet/>
      <dgm:spPr/>
      <dgm:t>
        <a:bodyPr/>
        <a:lstStyle/>
        <a:p>
          <a:r>
            <a:rPr lang="en-US" dirty="0"/>
            <a:t>?</a:t>
          </a:r>
        </a:p>
      </dgm:t>
    </dgm:pt>
    <dgm:pt modelId="{6A634692-E523-9040-80E0-CE9A703A9EF4}" type="parTrans" cxnId="{36F32D26-2B26-EE46-80CA-27F30F0465DB}">
      <dgm:prSet/>
      <dgm:spPr/>
      <dgm:t>
        <a:bodyPr/>
        <a:lstStyle/>
        <a:p>
          <a:endParaRPr lang="en-GB"/>
        </a:p>
      </dgm:t>
    </dgm:pt>
    <dgm:pt modelId="{10E0D628-F09A-A14C-8B47-C09ACE3EF6F3}" type="sibTrans" cxnId="{36F32D26-2B26-EE46-80CA-27F30F0465DB}">
      <dgm:prSet/>
      <dgm:spPr/>
      <dgm:t>
        <a:bodyPr/>
        <a:lstStyle/>
        <a:p>
          <a:endParaRPr lang="en-GB"/>
        </a:p>
      </dgm:t>
    </dgm:pt>
    <dgm:pt modelId="{9095B620-F1AF-2645-AB0A-A4A7B9D31DB3}" type="pres">
      <dgm:prSet presAssocID="{39B2085B-1607-5C4C-98DC-D142E7BFD26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B33A02-1077-BA4F-ABDE-E2DAD5158706}" type="pres">
      <dgm:prSet presAssocID="{33638C8B-664F-7546-96E4-2BA4448F514D}" presName="centerShape" presStyleLbl="node0" presStyleIdx="0" presStyleCnt="1"/>
      <dgm:spPr/>
      <dgm:t>
        <a:bodyPr/>
        <a:lstStyle/>
        <a:p>
          <a:endParaRPr lang="en-US"/>
        </a:p>
      </dgm:t>
    </dgm:pt>
    <dgm:pt modelId="{A5D06B0D-407C-D04B-B333-7171B5B23288}" type="pres">
      <dgm:prSet presAssocID="{36B63F65-D942-9F4B-A3C0-A9C0416417A4}" presName="parTrans" presStyleLbl="bgSibTrans2D1" presStyleIdx="0" presStyleCnt="7"/>
      <dgm:spPr/>
      <dgm:t>
        <a:bodyPr/>
        <a:lstStyle/>
        <a:p>
          <a:endParaRPr lang="en-US"/>
        </a:p>
      </dgm:t>
    </dgm:pt>
    <dgm:pt modelId="{A5ACF2E2-26AC-B741-8B43-6DA889F122CA}" type="pres">
      <dgm:prSet presAssocID="{A9219E6F-50CC-0541-898B-488179A9A9BB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F2993C-351C-E54A-8024-F760459FC377}" type="pres">
      <dgm:prSet presAssocID="{16702966-9D7A-FB4C-8F41-2C32D4DBABAC}" presName="parTrans" presStyleLbl="bgSibTrans2D1" presStyleIdx="1" presStyleCnt="7"/>
      <dgm:spPr/>
      <dgm:t>
        <a:bodyPr/>
        <a:lstStyle/>
        <a:p>
          <a:endParaRPr lang="en-US"/>
        </a:p>
      </dgm:t>
    </dgm:pt>
    <dgm:pt modelId="{F9555075-488D-3641-94AB-B72E0FC799D6}" type="pres">
      <dgm:prSet presAssocID="{55EAABE1-0EE9-5A40-B39D-FFD183AA703E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2061EE-BEBB-4840-828F-3A497293564A}" type="pres">
      <dgm:prSet presAssocID="{399A4A36-5C68-274D-8AF8-1A643F1B76DE}" presName="parTrans" presStyleLbl="bgSibTrans2D1" presStyleIdx="2" presStyleCnt="7"/>
      <dgm:spPr/>
      <dgm:t>
        <a:bodyPr/>
        <a:lstStyle/>
        <a:p>
          <a:endParaRPr lang="en-US"/>
        </a:p>
      </dgm:t>
    </dgm:pt>
    <dgm:pt modelId="{027B4A2B-B14E-8949-9F11-5F03604AD911}" type="pres">
      <dgm:prSet presAssocID="{586965B8-3912-8546-A849-BBD471E2281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72ABD2-5961-9643-8A6D-974B7BE3BF22}" type="pres">
      <dgm:prSet presAssocID="{0509E58D-36CD-5B43-8C11-69B0DF9E67DC}" presName="parTrans" presStyleLbl="bgSibTrans2D1" presStyleIdx="3" presStyleCnt="7"/>
      <dgm:spPr/>
      <dgm:t>
        <a:bodyPr/>
        <a:lstStyle/>
        <a:p>
          <a:endParaRPr lang="en-US"/>
        </a:p>
      </dgm:t>
    </dgm:pt>
    <dgm:pt modelId="{9CF44774-A1C6-5941-B918-83ED5D0845F0}" type="pres">
      <dgm:prSet presAssocID="{F1CE6CAE-98E5-0A41-8554-7DE6D1FC8B21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437BBE-121C-3743-B9DA-2D99E8E177B2}" type="pres">
      <dgm:prSet presAssocID="{D6089205-32E0-DE45-8E66-C854D259B1A8}" presName="parTrans" presStyleLbl="bgSibTrans2D1" presStyleIdx="4" presStyleCnt="7"/>
      <dgm:spPr/>
      <dgm:t>
        <a:bodyPr/>
        <a:lstStyle/>
        <a:p>
          <a:endParaRPr lang="en-US"/>
        </a:p>
      </dgm:t>
    </dgm:pt>
    <dgm:pt modelId="{0D277A59-6395-9545-BE10-D354C7855A2F}" type="pres">
      <dgm:prSet presAssocID="{6A633EA6-7E99-7847-8F54-493E3D0A47C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C7B636-7AE5-164C-ABB7-85C3D409A8C8}" type="pres">
      <dgm:prSet presAssocID="{25BFEADC-B234-234D-AEE5-A31C10AF72FD}" presName="parTrans" presStyleLbl="bgSibTrans2D1" presStyleIdx="5" presStyleCnt="7"/>
      <dgm:spPr/>
      <dgm:t>
        <a:bodyPr/>
        <a:lstStyle/>
        <a:p>
          <a:endParaRPr lang="en-US"/>
        </a:p>
      </dgm:t>
    </dgm:pt>
    <dgm:pt modelId="{91559936-C31B-0842-9B07-4EE787878BB1}" type="pres">
      <dgm:prSet presAssocID="{B99849A2-5D09-4C41-A4E7-866AC5969EEB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9EFC7A-1DBD-E24D-853B-0DC81CE48F27}" type="pres">
      <dgm:prSet presAssocID="{7751937E-B116-A54A-93CA-99D11207DFB9}" presName="parTrans" presStyleLbl="bgSibTrans2D1" presStyleIdx="6" presStyleCnt="7"/>
      <dgm:spPr/>
      <dgm:t>
        <a:bodyPr/>
        <a:lstStyle/>
        <a:p>
          <a:endParaRPr lang="en-US"/>
        </a:p>
      </dgm:t>
    </dgm:pt>
    <dgm:pt modelId="{46E7EA93-A01D-9746-AE79-C1A562C2E39D}" type="pres">
      <dgm:prSet presAssocID="{A9592BE2-8543-6E42-8267-99D2B12072E6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170B4D-DDC8-4365-9BA5-2EE42BE2A94E}" type="presOf" srcId="{586965B8-3912-8546-A849-BBD471E22817}" destId="{027B4A2B-B14E-8949-9F11-5F03604AD911}" srcOrd="0" destOrd="0" presId="urn:microsoft.com/office/officeart/2005/8/layout/radial4"/>
    <dgm:cxn modelId="{F040F0D3-C022-4551-AB2E-6B4DD1E7E3AD}" type="presOf" srcId="{55EAABE1-0EE9-5A40-B39D-FFD183AA703E}" destId="{F9555075-488D-3641-94AB-B72E0FC799D6}" srcOrd="0" destOrd="0" presId="urn:microsoft.com/office/officeart/2005/8/layout/radial4"/>
    <dgm:cxn modelId="{4E83F9AC-6093-4FC8-86CF-AF1E772C2546}" type="presOf" srcId="{25BFEADC-B234-234D-AEE5-A31C10AF72FD}" destId="{F5C7B636-7AE5-164C-ABB7-85C3D409A8C8}" srcOrd="0" destOrd="0" presId="urn:microsoft.com/office/officeart/2005/8/layout/radial4"/>
    <dgm:cxn modelId="{F722766A-E98F-4A4F-BA2F-6CDDC9C9B979}" srcId="{33638C8B-664F-7546-96E4-2BA4448F514D}" destId="{586965B8-3912-8546-A849-BBD471E22817}" srcOrd="2" destOrd="0" parTransId="{399A4A36-5C68-274D-8AF8-1A643F1B76DE}" sibTransId="{7F149590-B2A1-8049-B30F-7FD04F7D4D5E}"/>
    <dgm:cxn modelId="{9D44EAD8-6373-426D-AA60-1BD9C48B89D5}" type="presOf" srcId="{D6089205-32E0-DE45-8E66-C854D259B1A8}" destId="{25437BBE-121C-3743-B9DA-2D99E8E177B2}" srcOrd="0" destOrd="0" presId="urn:microsoft.com/office/officeart/2005/8/layout/radial4"/>
    <dgm:cxn modelId="{50E0B244-E85D-4C9A-A37D-93B2492E34A1}" type="presOf" srcId="{0509E58D-36CD-5B43-8C11-69B0DF9E67DC}" destId="{C872ABD2-5961-9643-8A6D-974B7BE3BF22}" srcOrd="0" destOrd="0" presId="urn:microsoft.com/office/officeart/2005/8/layout/radial4"/>
    <dgm:cxn modelId="{393A334F-03A4-423F-A82A-D7A00AEB107D}" type="presOf" srcId="{F1CE6CAE-98E5-0A41-8554-7DE6D1FC8B21}" destId="{9CF44774-A1C6-5941-B918-83ED5D0845F0}" srcOrd="0" destOrd="0" presId="urn:microsoft.com/office/officeart/2005/8/layout/radial4"/>
    <dgm:cxn modelId="{36F32D26-2B26-EE46-80CA-27F30F0465DB}" srcId="{39B2085B-1607-5C4C-98DC-D142E7BFD26F}" destId="{33638C8B-664F-7546-96E4-2BA4448F514D}" srcOrd="0" destOrd="0" parTransId="{6A634692-E523-9040-80E0-CE9A703A9EF4}" sibTransId="{10E0D628-F09A-A14C-8B47-C09ACE3EF6F3}"/>
    <dgm:cxn modelId="{0E214789-4445-44E5-BD8C-91C8911C0A52}" type="presOf" srcId="{33638C8B-664F-7546-96E4-2BA4448F514D}" destId="{83B33A02-1077-BA4F-ABDE-E2DAD5158706}" srcOrd="0" destOrd="0" presId="urn:microsoft.com/office/officeart/2005/8/layout/radial4"/>
    <dgm:cxn modelId="{9392E92B-04F9-4106-8536-A83C1EBDB446}" type="presOf" srcId="{399A4A36-5C68-274D-8AF8-1A643F1B76DE}" destId="{FB2061EE-BEBB-4840-828F-3A497293564A}" srcOrd="0" destOrd="0" presId="urn:microsoft.com/office/officeart/2005/8/layout/radial4"/>
    <dgm:cxn modelId="{923DD92D-F124-564A-A19B-F831AA4BAD8E}" srcId="{33638C8B-664F-7546-96E4-2BA4448F514D}" destId="{A9219E6F-50CC-0541-898B-488179A9A9BB}" srcOrd="0" destOrd="0" parTransId="{36B63F65-D942-9F4B-A3C0-A9C0416417A4}" sibTransId="{FD1334FC-4BC7-484B-B7C1-5A033DB23770}"/>
    <dgm:cxn modelId="{CFAC61C1-923E-4CCF-914B-3FCDA1A6023C}" type="presOf" srcId="{6A633EA6-7E99-7847-8F54-493E3D0A47CC}" destId="{0D277A59-6395-9545-BE10-D354C7855A2F}" srcOrd="0" destOrd="0" presId="urn:microsoft.com/office/officeart/2005/8/layout/radial4"/>
    <dgm:cxn modelId="{AC5317FA-0395-450A-B719-B6D1F3478667}" type="presOf" srcId="{A9592BE2-8543-6E42-8267-99D2B12072E6}" destId="{46E7EA93-A01D-9746-AE79-C1A562C2E39D}" srcOrd="0" destOrd="0" presId="urn:microsoft.com/office/officeart/2005/8/layout/radial4"/>
    <dgm:cxn modelId="{84663B0E-9195-1C40-8DD1-85E0DEB383AB}" srcId="{33638C8B-664F-7546-96E4-2BA4448F514D}" destId="{F1CE6CAE-98E5-0A41-8554-7DE6D1FC8B21}" srcOrd="3" destOrd="0" parTransId="{0509E58D-36CD-5B43-8C11-69B0DF9E67DC}" sibTransId="{BC39D8EF-3F33-7F4A-9F92-EA75C3CE5FFD}"/>
    <dgm:cxn modelId="{85660D66-38B9-4A96-ACD9-0E65FAAB6DDC}" type="presOf" srcId="{B99849A2-5D09-4C41-A4E7-866AC5969EEB}" destId="{91559936-C31B-0842-9B07-4EE787878BB1}" srcOrd="0" destOrd="0" presId="urn:microsoft.com/office/officeart/2005/8/layout/radial4"/>
    <dgm:cxn modelId="{E5FE0BDB-AA26-4DA9-AD45-5770FE70F7D2}" type="presOf" srcId="{39B2085B-1607-5C4C-98DC-D142E7BFD26F}" destId="{9095B620-F1AF-2645-AB0A-A4A7B9D31DB3}" srcOrd="0" destOrd="0" presId="urn:microsoft.com/office/officeart/2005/8/layout/radial4"/>
    <dgm:cxn modelId="{C8E13C9F-7FFF-0A47-8765-2D88DC071D93}" srcId="{33638C8B-664F-7546-96E4-2BA4448F514D}" destId="{B99849A2-5D09-4C41-A4E7-866AC5969EEB}" srcOrd="5" destOrd="0" parTransId="{25BFEADC-B234-234D-AEE5-A31C10AF72FD}" sibTransId="{FCB80013-EB98-F54F-B637-22952B2D9687}"/>
    <dgm:cxn modelId="{AA895D7B-63CB-474D-A874-16DB265E17C4}" srcId="{33638C8B-664F-7546-96E4-2BA4448F514D}" destId="{6A633EA6-7E99-7847-8F54-493E3D0A47CC}" srcOrd="4" destOrd="0" parTransId="{D6089205-32E0-DE45-8E66-C854D259B1A8}" sibTransId="{8807D629-53D6-6347-8699-C3C07A114823}"/>
    <dgm:cxn modelId="{67F13529-A972-B14A-9E09-70ECBBD52471}" srcId="{33638C8B-664F-7546-96E4-2BA4448F514D}" destId="{55EAABE1-0EE9-5A40-B39D-FFD183AA703E}" srcOrd="1" destOrd="0" parTransId="{16702966-9D7A-FB4C-8F41-2C32D4DBABAC}" sibTransId="{747886AC-8372-6747-9256-4B47269D2CB0}"/>
    <dgm:cxn modelId="{19C7E746-E22E-4DAA-B128-7E6A7FD6F326}" type="presOf" srcId="{A9219E6F-50CC-0541-898B-488179A9A9BB}" destId="{A5ACF2E2-26AC-B741-8B43-6DA889F122CA}" srcOrd="0" destOrd="0" presId="urn:microsoft.com/office/officeart/2005/8/layout/radial4"/>
    <dgm:cxn modelId="{3EA51601-5697-4466-9A5B-E4D7D01DF623}" type="presOf" srcId="{16702966-9D7A-FB4C-8F41-2C32D4DBABAC}" destId="{C5F2993C-351C-E54A-8024-F760459FC377}" srcOrd="0" destOrd="0" presId="urn:microsoft.com/office/officeart/2005/8/layout/radial4"/>
    <dgm:cxn modelId="{95AB7483-E74B-4413-A900-622D27F527FD}" type="presOf" srcId="{7751937E-B116-A54A-93CA-99D11207DFB9}" destId="{199EFC7A-1DBD-E24D-853B-0DC81CE48F27}" srcOrd="0" destOrd="0" presId="urn:microsoft.com/office/officeart/2005/8/layout/radial4"/>
    <dgm:cxn modelId="{C2AB51F9-C077-4FA4-BD93-2F72B570809B}" type="presOf" srcId="{36B63F65-D942-9F4B-A3C0-A9C0416417A4}" destId="{A5D06B0D-407C-D04B-B333-7171B5B23288}" srcOrd="0" destOrd="0" presId="urn:microsoft.com/office/officeart/2005/8/layout/radial4"/>
    <dgm:cxn modelId="{CA26DC0A-C290-AD4F-89F5-B2A3802E514C}" srcId="{33638C8B-664F-7546-96E4-2BA4448F514D}" destId="{A9592BE2-8543-6E42-8267-99D2B12072E6}" srcOrd="6" destOrd="0" parTransId="{7751937E-B116-A54A-93CA-99D11207DFB9}" sibTransId="{DCE184D8-3B39-914B-BB1F-51FE0A16CE51}"/>
    <dgm:cxn modelId="{BFFFB2A9-B836-474E-9E47-FEB6367A4B74}" type="presParOf" srcId="{9095B620-F1AF-2645-AB0A-A4A7B9D31DB3}" destId="{83B33A02-1077-BA4F-ABDE-E2DAD5158706}" srcOrd="0" destOrd="0" presId="urn:microsoft.com/office/officeart/2005/8/layout/radial4"/>
    <dgm:cxn modelId="{11F43081-9E0B-4B4A-8140-21DF79BB6AD1}" type="presParOf" srcId="{9095B620-F1AF-2645-AB0A-A4A7B9D31DB3}" destId="{A5D06B0D-407C-D04B-B333-7171B5B23288}" srcOrd="1" destOrd="0" presId="urn:microsoft.com/office/officeart/2005/8/layout/radial4"/>
    <dgm:cxn modelId="{1A5DD3CA-AF66-4E56-A38A-F7BAD59FFC41}" type="presParOf" srcId="{9095B620-F1AF-2645-AB0A-A4A7B9D31DB3}" destId="{A5ACF2E2-26AC-B741-8B43-6DA889F122CA}" srcOrd="2" destOrd="0" presId="urn:microsoft.com/office/officeart/2005/8/layout/radial4"/>
    <dgm:cxn modelId="{D502CA1D-8E6F-4A83-A2EA-A64428919291}" type="presParOf" srcId="{9095B620-F1AF-2645-AB0A-A4A7B9D31DB3}" destId="{C5F2993C-351C-E54A-8024-F760459FC377}" srcOrd="3" destOrd="0" presId="urn:microsoft.com/office/officeart/2005/8/layout/radial4"/>
    <dgm:cxn modelId="{A73F7274-EAC9-445B-A319-2428FC194876}" type="presParOf" srcId="{9095B620-F1AF-2645-AB0A-A4A7B9D31DB3}" destId="{F9555075-488D-3641-94AB-B72E0FC799D6}" srcOrd="4" destOrd="0" presId="urn:microsoft.com/office/officeart/2005/8/layout/radial4"/>
    <dgm:cxn modelId="{5DC223DB-D7D8-4F34-ABED-DEA09B1DCB11}" type="presParOf" srcId="{9095B620-F1AF-2645-AB0A-A4A7B9D31DB3}" destId="{FB2061EE-BEBB-4840-828F-3A497293564A}" srcOrd="5" destOrd="0" presId="urn:microsoft.com/office/officeart/2005/8/layout/radial4"/>
    <dgm:cxn modelId="{87D136ED-0468-4206-B554-CBB7DEB1BD47}" type="presParOf" srcId="{9095B620-F1AF-2645-AB0A-A4A7B9D31DB3}" destId="{027B4A2B-B14E-8949-9F11-5F03604AD911}" srcOrd="6" destOrd="0" presId="urn:microsoft.com/office/officeart/2005/8/layout/radial4"/>
    <dgm:cxn modelId="{375DC8F1-5FCE-491F-8A4B-A9102A8B6D2B}" type="presParOf" srcId="{9095B620-F1AF-2645-AB0A-A4A7B9D31DB3}" destId="{C872ABD2-5961-9643-8A6D-974B7BE3BF22}" srcOrd="7" destOrd="0" presId="urn:microsoft.com/office/officeart/2005/8/layout/radial4"/>
    <dgm:cxn modelId="{EB8B3A74-00A2-4AAA-AF0A-40A5325F3440}" type="presParOf" srcId="{9095B620-F1AF-2645-AB0A-A4A7B9D31DB3}" destId="{9CF44774-A1C6-5941-B918-83ED5D0845F0}" srcOrd="8" destOrd="0" presId="urn:microsoft.com/office/officeart/2005/8/layout/radial4"/>
    <dgm:cxn modelId="{1DB18C75-17D8-43DE-A01A-1CDC536C845A}" type="presParOf" srcId="{9095B620-F1AF-2645-AB0A-A4A7B9D31DB3}" destId="{25437BBE-121C-3743-B9DA-2D99E8E177B2}" srcOrd="9" destOrd="0" presId="urn:microsoft.com/office/officeart/2005/8/layout/radial4"/>
    <dgm:cxn modelId="{842687B9-5760-46BA-A746-EA5ADB2E10A8}" type="presParOf" srcId="{9095B620-F1AF-2645-AB0A-A4A7B9D31DB3}" destId="{0D277A59-6395-9545-BE10-D354C7855A2F}" srcOrd="10" destOrd="0" presId="urn:microsoft.com/office/officeart/2005/8/layout/radial4"/>
    <dgm:cxn modelId="{4656A738-3A03-429D-AB23-CDAB9E385738}" type="presParOf" srcId="{9095B620-F1AF-2645-AB0A-A4A7B9D31DB3}" destId="{F5C7B636-7AE5-164C-ABB7-85C3D409A8C8}" srcOrd="11" destOrd="0" presId="urn:microsoft.com/office/officeart/2005/8/layout/radial4"/>
    <dgm:cxn modelId="{CC7520E5-884F-4D31-91A9-6EFF310EE336}" type="presParOf" srcId="{9095B620-F1AF-2645-AB0A-A4A7B9D31DB3}" destId="{91559936-C31B-0842-9B07-4EE787878BB1}" srcOrd="12" destOrd="0" presId="urn:microsoft.com/office/officeart/2005/8/layout/radial4"/>
    <dgm:cxn modelId="{9ED9263F-0B26-496C-A107-4E1D9B10C5FE}" type="presParOf" srcId="{9095B620-F1AF-2645-AB0A-A4A7B9D31DB3}" destId="{199EFC7A-1DBD-E24D-853B-0DC81CE48F27}" srcOrd="13" destOrd="0" presId="urn:microsoft.com/office/officeart/2005/8/layout/radial4"/>
    <dgm:cxn modelId="{F5C51272-4E58-4AE4-BD80-DA68B6D35D97}" type="presParOf" srcId="{9095B620-F1AF-2645-AB0A-A4A7B9D31DB3}" destId="{46E7EA93-A01D-9746-AE79-C1A562C2E39D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D5D92E-9C26-3B48-91DC-F20944960E6B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67F99140-536F-464E-B366-3B399F97670B}">
      <dgm:prSet/>
      <dgm:spPr/>
      <dgm:t>
        <a:bodyPr/>
        <a:lstStyle/>
        <a:p>
          <a:r>
            <a:rPr lang="en-US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Testējām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4498867-9356-FD4C-824F-83F7900BED28}" type="parTrans" cxnId="{CEF80BF4-9B4A-3444-92A2-BE3C21326C76}">
      <dgm:prSet/>
      <dgm:spPr/>
      <dgm:t>
        <a:bodyPr/>
        <a:lstStyle/>
        <a:p>
          <a:endParaRPr lang="en-GB"/>
        </a:p>
      </dgm:t>
    </dgm:pt>
    <dgm:pt modelId="{EBB384CC-74E8-1645-A8CB-4EF7BBCC5F12}" type="sibTrans" cxnId="{CEF80BF4-9B4A-3444-92A2-BE3C21326C76}">
      <dgm:prSet/>
      <dgm:spPr/>
      <dgm:t>
        <a:bodyPr/>
        <a:lstStyle/>
        <a:p>
          <a:endParaRPr lang="en-GB"/>
        </a:p>
      </dgm:t>
    </dgm:pt>
    <dgm:pt modelId="{2B55F12E-C9EA-B945-96BD-8975E3B70C1F}">
      <dgm:prSet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Izvēles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80C27B4-8A3A-324A-9557-5625BEF2308B}" type="parTrans" cxnId="{4152C993-BDCD-DC41-9DB5-596DA6347BF7}">
      <dgm:prSet/>
      <dgm:spPr/>
      <dgm:t>
        <a:bodyPr/>
        <a:lstStyle/>
        <a:p>
          <a:endParaRPr lang="en-GB"/>
        </a:p>
      </dgm:t>
    </dgm:pt>
    <dgm:pt modelId="{E037E18B-2E6D-CE45-BCC3-910A1A502417}" type="sibTrans" cxnId="{4152C993-BDCD-DC41-9DB5-596DA6347BF7}">
      <dgm:prSet/>
      <dgm:spPr/>
      <dgm:t>
        <a:bodyPr/>
        <a:lstStyle/>
        <a:p>
          <a:endParaRPr lang="en-GB"/>
        </a:p>
      </dgm:t>
    </dgm:pt>
    <dgm:pt modelId="{A629D646-A5A5-2645-A465-67728AA49EA5}" type="pres">
      <dgm:prSet presAssocID="{AED5D92E-9C26-3B48-91DC-F20944960E6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05F5DD-489C-7A46-AAF2-9F7187DAE8FD}" type="pres">
      <dgm:prSet presAssocID="{67F99140-536F-464E-B366-3B399F97670B}" presName="node" presStyleLbl="node1" presStyleIdx="0" presStyleCnt="2" custLinFactNeighborX="6648" custLinFactNeighborY="-13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7B3F7B-5B1E-8F4B-98FE-D357E2F6307C}" type="pres">
      <dgm:prSet presAssocID="{EBB384CC-74E8-1645-A8CB-4EF7BBCC5F12}" presName="sibTrans" presStyleLbl="sibTrans2D1" presStyleIdx="0" presStyleCnt="1"/>
      <dgm:spPr/>
      <dgm:t>
        <a:bodyPr/>
        <a:lstStyle/>
        <a:p>
          <a:endParaRPr lang="en-US"/>
        </a:p>
      </dgm:t>
    </dgm:pt>
    <dgm:pt modelId="{8D0CA0BA-CD39-8D46-95BB-35558ED2D755}" type="pres">
      <dgm:prSet presAssocID="{EBB384CC-74E8-1645-A8CB-4EF7BBCC5F12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3365C34D-A51C-2B43-B946-B43964399ABE}" type="pres">
      <dgm:prSet presAssocID="{2B55F12E-C9EA-B945-96BD-8975E3B70C1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9E9C26-BDF2-4321-9DC8-AD81EC2D4C9A}" type="presOf" srcId="{67F99140-536F-464E-B366-3B399F97670B}" destId="{4605F5DD-489C-7A46-AAF2-9F7187DAE8FD}" srcOrd="0" destOrd="0" presId="urn:microsoft.com/office/officeart/2005/8/layout/process1"/>
    <dgm:cxn modelId="{4788FB51-47EA-48C0-AD9D-C60F4EC0F49B}" type="presOf" srcId="{2B55F12E-C9EA-B945-96BD-8975E3B70C1F}" destId="{3365C34D-A51C-2B43-B946-B43964399ABE}" srcOrd="0" destOrd="0" presId="urn:microsoft.com/office/officeart/2005/8/layout/process1"/>
    <dgm:cxn modelId="{4549E5AC-1DDD-4AF8-B044-93D893BD6D6C}" type="presOf" srcId="{AED5D92E-9C26-3B48-91DC-F20944960E6B}" destId="{A629D646-A5A5-2645-A465-67728AA49EA5}" srcOrd="0" destOrd="0" presId="urn:microsoft.com/office/officeart/2005/8/layout/process1"/>
    <dgm:cxn modelId="{CEF80BF4-9B4A-3444-92A2-BE3C21326C76}" srcId="{AED5D92E-9C26-3B48-91DC-F20944960E6B}" destId="{67F99140-536F-464E-B366-3B399F97670B}" srcOrd="0" destOrd="0" parTransId="{F4498867-9356-FD4C-824F-83F7900BED28}" sibTransId="{EBB384CC-74E8-1645-A8CB-4EF7BBCC5F12}"/>
    <dgm:cxn modelId="{5CC9C42A-5C58-4043-86E7-FE2A3D6DA241}" type="presOf" srcId="{EBB384CC-74E8-1645-A8CB-4EF7BBCC5F12}" destId="{A77B3F7B-5B1E-8F4B-98FE-D357E2F6307C}" srcOrd="0" destOrd="0" presId="urn:microsoft.com/office/officeart/2005/8/layout/process1"/>
    <dgm:cxn modelId="{4152C993-BDCD-DC41-9DB5-596DA6347BF7}" srcId="{AED5D92E-9C26-3B48-91DC-F20944960E6B}" destId="{2B55F12E-C9EA-B945-96BD-8975E3B70C1F}" srcOrd="1" destOrd="0" parTransId="{D80C27B4-8A3A-324A-9557-5625BEF2308B}" sibTransId="{E037E18B-2E6D-CE45-BCC3-910A1A502417}"/>
    <dgm:cxn modelId="{132AA37D-D238-458D-9833-D8A6E816B0E9}" type="presOf" srcId="{EBB384CC-74E8-1645-A8CB-4EF7BBCC5F12}" destId="{8D0CA0BA-CD39-8D46-95BB-35558ED2D755}" srcOrd="1" destOrd="0" presId="urn:microsoft.com/office/officeart/2005/8/layout/process1"/>
    <dgm:cxn modelId="{2CCCA5B2-F077-4733-880C-09B444843D81}" type="presParOf" srcId="{A629D646-A5A5-2645-A465-67728AA49EA5}" destId="{4605F5DD-489C-7A46-AAF2-9F7187DAE8FD}" srcOrd="0" destOrd="0" presId="urn:microsoft.com/office/officeart/2005/8/layout/process1"/>
    <dgm:cxn modelId="{C891452C-0764-489A-9E37-68516F7B8748}" type="presParOf" srcId="{A629D646-A5A5-2645-A465-67728AA49EA5}" destId="{A77B3F7B-5B1E-8F4B-98FE-D357E2F6307C}" srcOrd="1" destOrd="0" presId="urn:microsoft.com/office/officeart/2005/8/layout/process1"/>
    <dgm:cxn modelId="{C2DE0CC6-8638-44C0-BB31-304A4C419C4A}" type="presParOf" srcId="{A77B3F7B-5B1E-8F4B-98FE-D357E2F6307C}" destId="{8D0CA0BA-CD39-8D46-95BB-35558ED2D755}" srcOrd="0" destOrd="0" presId="urn:microsoft.com/office/officeart/2005/8/layout/process1"/>
    <dgm:cxn modelId="{8DCFE75F-2EA8-4C9B-AFA7-F8F57619384C}" type="presParOf" srcId="{A629D646-A5A5-2645-A465-67728AA49EA5}" destId="{3365C34D-A51C-2B43-B946-B43964399ABE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9C8BCD6-5BD6-174C-A25E-82F29A88A6FB}" type="doc">
      <dgm:prSet loTypeId="urn:microsoft.com/office/officeart/2005/8/layout/vList2" loCatId="process" qsTypeId="urn:microsoft.com/office/officeart/2005/8/quickstyle/3d4" qsCatId="3D" csTypeId="urn:microsoft.com/office/officeart/2005/8/colors/accent3_1" csCatId="accent3" phldr="1"/>
      <dgm:spPr/>
      <dgm:t>
        <a:bodyPr/>
        <a:lstStyle/>
        <a:p>
          <a:endParaRPr lang="en-GB"/>
        </a:p>
      </dgm:t>
    </dgm:pt>
    <dgm:pt modelId="{3BAA74A2-FE2F-054E-AD92-14306206F987}">
      <dgm:prSet/>
      <dgm:spPr/>
      <dgm:t>
        <a:bodyPr/>
        <a:lstStyle/>
        <a:p>
          <a:pPr>
            <a:buNone/>
          </a:pP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Ministrijas iesniedz 2021.-2027. gadam plānotos investīciju projektus un īstenojamos pasākumus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D7F51A0-8D6F-FD4C-927B-85C5C77047DF}" type="parTrans" cxnId="{52C6DD20-55B5-3443-B177-514AD38FFDCF}">
      <dgm:prSet/>
      <dgm:spPr/>
      <dgm:t>
        <a:bodyPr/>
        <a:lstStyle/>
        <a:p>
          <a:endParaRPr lang="en-GB"/>
        </a:p>
      </dgm:t>
    </dgm:pt>
    <dgm:pt modelId="{297C8C33-275F-CF4D-97AE-215B16206153}" type="sibTrans" cxnId="{52C6DD20-55B5-3443-B177-514AD38FFDCF}">
      <dgm:prSet/>
      <dgm:spPr/>
      <dgm:t>
        <a:bodyPr/>
        <a:lstStyle/>
        <a:p>
          <a:endParaRPr lang="en-GB"/>
        </a:p>
      </dgm:t>
    </dgm:pt>
    <dgm:pt modelId="{8F5510F6-D26D-3C41-B895-039ED0FF0490}">
      <dgm:prSet/>
      <dgm:spPr/>
      <dgm:t>
        <a:bodyPr/>
        <a:lstStyle/>
        <a:p>
          <a:pPr>
            <a:buNone/>
          </a:pPr>
          <a:r>
            <a:rPr lang="lv-LV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Pamatā - NAP2027 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stratēģiskajos mērķos balstīti sociāli ekonomiskie faktori un horizontāli efektivitātes faktori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18A49B5-6EAE-E94A-8218-6E432B141A2D}" type="parTrans" cxnId="{B4D01DEC-C3B1-C749-B88D-D93C1FCC9FD0}">
      <dgm:prSet/>
      <dgm:spPr/>
      <dgm:t>
        <a:bodyPr/>
        <a:lstStyle/>
        <a:p>
          <a:endParaRPr lang="en-GB"/>
        </a:p>
      </dgm:t>
    </dgm:pt>
    <dgm:pt modelId="{DAFEFA13-57B8-5243-B00D-DC8D1E4154F3}" type="sibTrans" cxnId="{B4D01DEC-C3B1-C749-B88D-D93C1FCC9FD0}">
      <dgm:prSet/>
      <dgm:spPr/>
      <dgm:t>
        <a:bodyPr/>
        <a:lstStyle/>
        <a:p>
          <a:endParaRPr lang="en-GB"/>
        </a:p>
      </dgm:t>
    </dgm:pt>
    <dgm:pt modelId="{7157BFD7-4AED-B54B-A769-D21AE000EC9D}">
      <dgm:prSet/>
      <dgm:spPr/>
      <dgm:t>
        <a:bodyPr/>
        <a:lstStyle/>
        <a:p>
          <a:pPr>
            <a:buNone/>
          </a:pP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Ņemot vērā projektu </a:t>
          </a:r>
          <a:r>
            <a:rPr lang="lv-LV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ranžējumu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efektivitātes skalā, projekti tiek kartēti </a:t>
          </a:r>
          <a:r>
            <a:rPr lang="lv-LV" u="none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atbilstoši </a:t>
          </a:r>
          <a:r>
            <a:rPr lang="lv-LV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finansējuma 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avotiem</a:t>
          </a:r>
          <a:r>
            <a:rPr lang="lv-LV" u="none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 to </a:t>
          </a:r>
          <a:r>
            <a:rPr lang="lv-LV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apmēram 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un citiem ierobežojumiem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D75879C-6721-5844-9F5E-8733A6EBFE44}" type="parTrans" cxnId="{6B7FC3D0-3DEE-A44F-B9F3-B945AAC24055}">
      <dgm:prSet/>
      <dgm:spPr/>
      <dgm:t>
        <a:bodyPr/>
        <a:lstStyle/>
        <a:p>
          <a:endParaRPr lang="en-GB"/>
        </a:p>
      </dgm:t>
    </dgm:pt>
    <dgm:pt modelId="{EF8763F9-6CCF-E341-BA48-B2D4FC94FBEF}" type="sibTrans" cxnId="{6B7FC3D0-3DEE-A44F-B9F3-B945AAC24055}">
      <dgm:prSet/>
      <dgm:spPr/>
      <dgm:t>
        <a:bodyPr/>
        <a:lstStyle/>
        <a:p>
          <a:endParaRPr lang="en-GB"/>
        </a:p>
      </dgm:t>
    </dgm:pt>
    <dgm:pt modelId="{CDB7F0D2-B7DC-894C-8127-FD33B29FE025}">
      <dgm:prSet/>
      <dgm:spPr/>
      <dgm:t>
        <a:bodyPr/>
        <a:lstStyle/>
        <a:p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Datu ieguve</a:t>
          </a:r>
          <a:endParaRPr lang="en-US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9444342-24ED-7F4B-9EB8-47ED68FBDD2A}" type="parTrans" cxnId="{58B4C39F-C9F2-B446-B025-835DD2D6E30C}">
      <dgm:prSet/>
      <dgm:spPr/>
      <dgm:t>
        <a:bodyPr/>
        <a:lstStyle/>
        <a:p>
          <a:endParaRPr lang="en-GB"/>
        </a:p>
      </dgm:t>
    </dgm:pt>
    <dgm:pt modelId="{D5BAEB50-C68D-7742-873C-53253DF708FD}" type="sibTrans" cxnId="{58B4C39F-C9F2-B446-B025-835DD2D6E30C}">
      <dgm:prSet/>
      <dgm:spPr/>
      <dgm:t>
        <a:bodyPr/>
        <a:lstStyle/>
        <a:p>
          <a:endParaRPr lang="en-GB"/>
        </a:p>
      </dgm:t>
    </dgm:pt>
    <dgm:pt modelId="{22AA426E-D549-5A44-9AB4-07600E41F22E}">
      <dgm:prSet/>
      <dgm:spPr/>
      <dgm:t>
        <a:bodyPr/>
        <a:lstStyle/>
        <a:p>
          <a:pPr>
            <a:buNone/>
          </a:pPr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Sociāli ekonomiskais novērtējums</a:t>
          </a:r>
          <a:endParaRPr lang="en-US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224E62F-3409-564B-B9D0-DC54997937D0}" type="parTrans" cxnId="{DBBACBAD-255A-6744-A317-1A8DB254764E}">
      <dgm:prSet/>
      <dgm:spPr/>
      <dgm:t>
        <a:bodyPr/>
        <a:lstStyle/>
        <a:p>
          <a:endParaRPr lang="en-GB"/>
        </a:p>
      </dgm:t>
    </dgm:pt>
    <dgm:pt modelId="{741D0CAA-7E57-A84B-9277-1B51AE2293F8}" type="sibTrans" cxnId="{DBBACBAD-255A-6744-A317-1A8DB254764E}">
      <dgm:prSet/>
      <dgm:spPr/>
      <dgm:t>
        <a:bodyPr/>
        <a:lstStyle/>
        <a:p>
          <a:endParaRPr lang="en-GB"/>
        </a:p>
      </dgm:t>
    </dgm:pt>
    <dgm:pt modelId="{89DBF0A7-EBED-824E-A5A1-036D84CFA044}">
      <dgm:prSet/>
      <dgm:spPr/>
      <dgm:t>
        <a:bodyPr/>
        <a:lstStyle/>
        <a:p>
          <a:pPr>
            <a:buNone/>
          </a:pPr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Projektu un pasākumu atlase</a:t>
          </a:r>
          <a:endParaRPr lang="en-US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E503A61-F40F-914C-AC25-3FD3840531AE}" type="parTrans" cxnId="{4983CE2B-48DD-414F-A310-665849B39D9C}">
      <dgm:prSet/>
      <dgm:spPr/>
      <dgm:t>
        <a:bodyPr/>
        <a:lstStyle/>
        <a:p>
          <a:endParaRPr lang="en-GB"/>
        </a:p>
      </dgm:t>
    </dgm:pt>
    <dgm:pt modelId="{EDC253D5-4B19-AE47-BF5E-9D724EC8A0A4}" type="sibTrans" cxnId="{4983CE2B-48DD-414F-A310-665849B39D9C}">
      <dgm:prSet/>
      <dgm:spPr/>
      <dgm:t>
        <a:bodyPr/>
        <a:lstStyle/>
        <a:p>
          <a:endParaRPr lang="en-GB"/>
        </a:p>
      </dgm:t>
    </dgm:pt>
    <dgm:pt modelId="{0DFA7F71-042D-4FE6-BD70-4085CBDFF08C}">
      <dgm:prSet/>
      <dgm:spPr/>
      <dgm:t>
        <a:bodyPr/>
        <a:lstStyle/>
        <a:p>
          <a:pPr>
            <a:buNone/>
          </a:pP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Projekti un pasākumi ir attiecināti uz NAP2027 </a:t>
          </a:r>
          <a:r>
            <a:rPr lang="lv-LV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uzdevumiem u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 indikatīvajiem finansēšanas avotiem, t.sk. ES daudzgadu budžeta ietvaru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D1E8AFD-D366-448F-A317-DA0841C0B0AF}" type="parTrans" cxnId="{9D17870D-452C-489B-A54E-ED00DF73FFDC}">
      <dgm:prSet/>
      <dgm:spPr/>
      <dgm:t>
        <a:bodyPr/>
        <a:lstStyle/>
        <a:p>
          <a:endParaRPr lang="lv-LV"/>
        </a:p>
      </dgm:t>
    </dgm:pt>
    <dgm:pt modelId="{2943A4F1-C912-44D3-ABEA-2636FA7ED614}" type="sibTrans" cxnId="{9D17870D-452C-489B-A54E-ED00DF73FFDC}">
      <dgm:prSet/>
      <dgm:spPr/>
      <dgm:t>
        <a:bodyPr/>
        <a:lstStyle/>
        <a:p>
          <a:endParaRPr lang="lv-LV"/>
        </a:p>
      </dgm:t>
    </dgm:pt>
    <dgm:pt modelId="{FCF958D4-2DE8-488F-9A1B-38D035341364}">
      <dgm:prSet/>
      <dgm:spPr/>
      <dgm:t>
        <a:bodyPr/>
        <a:lstStyle/>
        <a:p>
          <a:pPr>
            <a:buNone/>
          </a:pPr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Sociāli ekonomiskā no</a:t>
          </a:r>
          <a:r>
            <a:rPr lang="lv-LV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vērtējuma 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rezultātā katram pasākumam un projektam tiek piešķirts skaitlisks </a:t>
          </a:r>
          <a:r>
            <a:rPr lang="lv-LV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vērtējums </a:t>
          </a:r>
          <a:endParaRPr lang="en-US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31EE9CD-C0AA-4997-A651-CAF896B2C146}" type="parTrans" cxnId="{C8ECB659-5EA5-40AC-9AFE-75D687B8417C}">
      <dgm:prSet/>
      <dgm:spPr/>
      <dgm:t>
        <a:bodyPr/>
        <a:lstStyle/>
        <a:p>
          <a:endParaRPr lang="lv-LV"/>
        </a:p>
      </dgm:t>
    </dgm:pt>
    <dgm:pt modelId="{DAAA0D6E-3A57-41EA-B0D2-C025D45CC978}" type="sibTrans" cxnId="{C8ECB659-5EA5-40AC-9AFE-75D687B8417C}">
      <dgm:prSet/>
      <dgm:spPr/>
      <dgm:t>
        <a:bodyPr/>
        <a:lstStyle/>
        <a:p>
          <a:endParaRPr lang="lv-LV"/>
        </a:p>
      </dgm:t>
    </dgm:pt>
    <dgm:pt modelId="{7FB95EC9-AC3E-4532-BD6E-4BE198D40B1F}">
      <dgm:prSet/>
      <dgm:spPr/>
      <dgm:t>
        <a:bodyPr/>
        <a:lstStyle/>
        <a:p>
          <a:pPr>
            <a:buNone/>
          </a:pP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Iegūtais rezultāts tiek integrēts NAP2027 struktūrā – </a:t>
          </a:r>
          <a:r>
            <a:rPr lang="lv-LV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atbilstošajos 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uzdevumos, rīcības virzienos un prioritātēs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5D8385D-13BF-4A74-B111-9B376FB3626A}" type="parTrans" cxnId="{E6736B7C-6BA3-4F88-86E2-E629A14C5AFA}">
      <dgm:prSet/>
      <dgm:spPr/>
      <dgm:t>
        <a:bodyPr/>
        <a:lstStyle/>
        <a:p>
          <a:endParaRPr lang="lv-LV"/>
        </a:p>
      </dgm:t>
    </dgm:pt>
    <dgm:pt modelId="{9352D870-5C89-4F1E-9A7C-E792E4B2C94E}" type="sibTrans" cxnId="{E6736B7C-6BA3-4F88-86E2-E629A14C5AFA}">
      <dgm:prSet/>
      <dgm:spPr/>
      <dgm:t>
        <a:bodyPr/>
        <a:lstStyle/>
        <a:p>
          <a:endParaRPr lang="lv-LV"/>
        </a:p>
      </dgm:t>
    </dgm:pt>
    <dgm:pt modelId="{F8681598-148E-408D-97EE-8621DAA883AE}">
      <dgm:prSet/>
      <dgm:spPr/>
      <dgm:t>
        <a:bodyPr/>
        <a:lstStyle/>
        <a:p>
          <a:pPr>
            <a:buNone/>
          </a:pP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0C1B58A-0D23-46D2-9E82-25CC9FB53513}" type="parTrans" cxnId="{9CCE6421-8F5E-4EA4-A468-B2CFB49F0E78}">
      <dgm:prSet/>
      <dgm:spPr/>
      <dgm:t>
        <a:bodyPr/>
        <a:lstStyle/>
        <a:p>
          <a:endParaRPr lang="lv-LV"/>
        </a:p>
      </dgm:t>
    </dgm:pt>
    <dgm:pt modelId="{AE2D0139-8243-4826-9B82-E0433D59621F}" type="sibTrans" cxnId="{9CCE6421-8F5E-4EA4-A468-B2CFB49F0E78}">
      <dgm:prSet/>
      <dgm:spPr/>
      <dgm:t>
        <a:bodyPr/>
        <a:lstStyle/>
        <a:p>
          <a:endParaRPr lang="lv-LV"/>
        </a:p>
      </dgm:t>
    </dgm:pt>
    <dgm:pt modelId="{5453235C-F212-524C-97C5-444F39870BA2}" type="pres">
      <dgm:prSet presAssocID="{E9C8BCD6-5BD6-174C-A25E-82F29A88A6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0F53B1-45FC-0642-B8CD-39A8D1232BEF}" type="pres">
      <dgm:prSet presAssocID="{CDB7F0D2-B7DC-894C-8127-FD33B29FE02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47B135-384E-A64F-9862-210C183104DA}" type="pres">
      <dgm:prSet presAssocID="{CDB7F0D2-B7DC-894C-8127-FD33B29FE025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57BE4B-3676-6141-B123-4F7AF4C96356}" type="pres">
      <dgm:prSet presAssocID="{22AA426E-D549-5A44-9AB4-07600E41F22E}" presName="parentText" presStyleLbl="node1" presStyleIdx="1" presStyleCnt="3" custLinFactNeighborX="737" custLinFactNeighborY="-1651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E27F0D-DC44-4149-9641-AFD726994AE5}" type="pres">
      <dgm:prSet presAssocID="{22AA426E-D549-5A44-9AB4-07600E41F22E}" presName="childText" presStyleLbl="revTx" presStyleIdx="1" presStyleCnt="3" custLinFactNeighborX="0" custLinFactNeighborY="-221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CECC6B-A373-1846-8329-C2AAB6020FCD}" type="pres">
      <dgm:prSet presAssocID="{89DBF0A7-EBED-824E-A5A1-036D84CFA044}" presName="parentText" presStyleLbl="node1" presStyleIdx="2" presStyleCnt="3" custLinFactNeighborX="0" custLinFactNeighborY="61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26200C-7A64-5343-BD93-EAA5E019AEDA}" type="pres">
      <dgm:prSet presAssocID="{89DBF0A7-EBED-824E-A5A1-036D84CFA044}" presName="childText" presStyleLbl="revTx" presStyleIdx="2" presStyleCnt="3" custLinFactNeighborY="32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09CCF2-6BB1-40E8-80B7-6984A522EC17}" type="presOf" srcId="{22AA426E-D549-5A44-9AB4-07600E41F22E}" destId="{AD57BE4B-3676-6141-B123-4F7AF4C96356}" srcOrd="0" destOrd="0" presId="urn:microsoft.com/office/officeart/2005/8/layout/vList2"/>
    <dgm:cxn modelId="{6B7FC3D0-3DEE-A44F-B9F3-B945AAC24055}" srcId="{89DBF0A7-EBED-824E-A5A1-036D84CFA044}" destId="{7157BFD7-4AED-B54B-A769-D21AE000EC9D}" srcOrd="0" destOrd="0" parTransId="{BD75879C-6721-5844-9F5E-8733A6EBFE44}" sibTransId="{EF8763F9-6CCF-E341-BA48-B2D4FC94FBEF}"/>
    <dgm:cxn modelId="{AC544A73-E2D4-420B-8964-1690EAE15A01}" type="presOf" srcId="{8F5510F6-D26D-3C41-B895-039ED0FF0490}" destId="{EDE27F0D-DC44-4149-9641-AFD726994AE5}" srcOrd="0" destOrd="0" presId="urn:microsoft.com/office/officeart/2005/8/layout/vList2"/>
    <dgm:cxn modelId="{33A6BC33-E713-4BF4-8BED-EF5BBE47F0CF}" type="presOf" srcId="{CDB7F0D2-B7DC-894C-8127-FD33B29FE025}" destId="{450F53B1-45FC-0642-B8CD-39A8D1232BEF}" srcOrd="0" destOrd="0" presId="urn:microsoft.com/office/officeart/2005/8/layout/vList2"/>
    <dgm:cxn modelId="{EF1ECF31-60E5-4EFD-9DF7-B58CC01B004D}" type="presOf" srcId="{E9C8BCD6-5BD6-174C-A25E-82F29A88A6FB}" destId="{5453235C-F212-524C-97C5-444F39870BA2}" srcOrd="0" destOrd="0" presId="urn:microsoft.com/office/officeart/2005/8/layout/vList2"/>
    <dgm:cxn modelId="{E6736B7C-6BA3-4F88-86E2-E629A14C5AFA}" srcId="{89DBF0A7-EBED-824E-A5A1-036D84CFA044}" destId="{7FB95EC9-AC3E-4532-BD6E-4BE198D40B1F}" srcOrd="1" destOrd="0" parTransId="{05D8385D-13BF-4A74-B111-9B376FB3626A}" sibTransId="{9352D870-5C89-4F1E-9A7C-E792E4B2C94E}"/>
    <dgm:cxn modelId="{CB58F104-18AA-4935-A8C9-832C668EC3AF}" type="presOf" srcId="{3BAA74A2-FE2F-054E-AD92-14306206F987}" destId="{1047B135-384E-A64F-9862-210C183104DA}" srcOrd="0" destOrd="0" presId="urn:microsoft.com/office/officeart/2005/8/layout/vList2"/>
    <dgm:cxn modelId="{C8ECB659-5EA5-40AC-9AFE-75D687B8417C}" srcId="{22AA426E-D549-5A44-9AB4-07600E41F22E}" destId="{FCF958D4-2DE8-488F-9A1B-38D035341364}" srcOrd="1" destOrd="0" parTransId="{831EE9CD-C0AA-4997-A651-CAF896B2C146}" sibTransId="{DAAA0D6E-3A57-41EA-B0D2-C025D45CC978}"/>
    <dgm:cxn modelId="{DBB0AC01-DA40-41A4-AFFE-811D34F3710D}" type="presOf" srcId="{89DBF0A7-EBED-824E-A5A1-036D84CFA044}" destId="{E1CECC6B-A373-1846-8329-C2AAB6020FCD}" srcOrd="0" destOrd="0" presId="urn:microsoft.com/office/officeart/2005/8/layout/vList2"/>
    <dgm:cxn modelId="{B4D01DEC-C3B1-C749-B88D-D93C1FCC9FD0}" srcId="{22AA426E-D549-5A44-9AB4-07600E41F22E}" destId="{8F5510F6-D26D-3C41-B895-039ED0FF0490}" srcOrd="0" destOrd="0" parTransId="{918A49B5-6EAE-E94A-8218-6E432B141A2D}" sibTransId="{DAFEFA13-57B8-5243-B00D-DC8D1E4154F3}"/>
    <dgm:cxn modelId="{58B4C39F-C9F2-B446-B025-835DD2D6E30C}" srcId="{E9C8BCD6-5BD6-174C-A25E-82F29A88A6FB}" destId="{CDB7F0D2-B7DC-894C-8127-FD33B29FE025}" srcOrd="0" destOrd="0" parTransId="{19444342-24ED-7F4B-9EB8-47ED68FBDD2A}" sibTransId="{D5BAEB50-C68D-7742-873C-53253DF708FD}"/>
    <dgm:cxn modelId="{B3CBD979-DBA8-40AB-95EC-54B5EF6075BD}" type="presOf" srcId="{F8681598-148E-408D-97EE-8621DAA883AE}" destId="{1047B135-384E-A64F-9862-210C183104DA}" srcOrd="0" destOrd="2" presId="urn:microsoft.com/office/officeart/2005/8/layout/vList2"/>
    <dgm:cxn modelId="{FBA11589-CBDC-4380-B634-F5DCED70FBE1}" type="presOf" srcId="{7157BFD7-4AED-B54B-A769-D21AE000EC9D}" destId="{AA26200C-7A64-5343-BD93-EAA5E019AEDA}" srcOrd="0" destOrd="0" presId="urn:microsoft.com/office/officeart/2005/8/layout/vList2"/>
    <dgm:cxn modelId="{B4B3052B-FA9D-4FEF-BB45-EDB59039F198}" type="presOf" srcId="{7FB95EC9-AC3E-4532-BD6E-4BE198D40B1F}" destId="{AA26200C-7A64-5343-BD93-EAA5E019AEDA}" srcOrd="0" destOrd="1" presId="urn:microsoft.com/office/officeart/2005/8/layout/vList2"/>
    <dgm:cxn modelId="{9CCE6421-8F5E-4EA4-A468-B2CFB49F0E78}" srcId="{CDB7F0D2-B7DC-894C-8127-FD33B29FE025}" destId="{F8681598-148E-408D-97EE-8621DAA883AE}" srcOrd="2" destOrd="0" parTransId="{00C1B58A-0D23-46D2-9E82-25CC9FB53513}" sibTransId="{AE2D0139-8243-4826-9B82-E0433D59621F}"/>
    <dgm:cxn modelId="{DBBACBAD-255A-6744-A317-1A8DB254764E}" srcId="{E9C8BCD6-5BD6-174C-A25E-82F29A88A6FB}" destId="{22AA426E-D549-5A44-9AB4-07600E41F22E}" srcOrd="1" destOrd="0" parTransId="{E224E62F-3409-564B-B9D0-DC54997937D0}" sibTransId="{741D0CAA-7E57-A84B-9277-1B51AE2293F8}"/>
    <dgm:cxn modelId="{52C6DD20-55B5-3443-B177-514AD38FFDCF}" srcId="{CDB7F0D2-B7DC-894C-8127-FD33B29FE025}" destId="{3BAA74A2-FE2F-054E-AD92-14306206F987}" srcOrd="0" destOrd="0" parTransId="{6D7F51A0-8D6F-FD4C-927B-85C5C77047DF}" sibTransId="{297C8C33-275F-CF4D-97AE-215B16206153}"/>
    <dgm:cxn modelId="{6F17C215-28AB-42E1-B6F5-CAC3BE7C4383}" type="presOf" srcId="{FCF958D4-2DE8-488F-9A1B-38D035341364}" destId="{EDE27F0D-DC44-4149-9641-AFD726994AE5}" srcOrd="0" destOrd="1" presId="urn:microsoft.com/office/officeart/2005/8/layout/vList2"/>
    <dgm:cxn modelId="{4983CE2B-48DD-414F-A310-665849B39D9C}" srcId="{E9C8BCD6-5BD6-174C-A25E-82F29A88A6FB}" destId="{89DBF0A7-EBED-824E-A5A1-036D84CFA044}" srcOrd="2" destOrd="0" parTransId="{9E503A61-F40F-914C-AC25-3FD3840531AE}" sibTransId="{EDC253D5-4B19-AE47-BF5E-9D724EC8A0A4}"/>
    <dgm:cxn modelId="{58841613-388E-4404-80DB-5E2C2F978434}" type="presOf" srcId="{0DFA7F71-042D-4FE6-BD70-4085CBDFF08C}" destId="{1047B135-384E-A64F-9862-210C183104DA}" srcOrd="0" destOrd="1" presId="urn:microsoft.com/office/officeart/2005/8/layout/vList2"/>
    <dgm:cxn modelId="{9D17870D-452C-489B-A54E-ED00DF73FFDC}" srcId="{CDB7F0D2-B7DC-894C-8127-FD33B29FE025}" destId="{0DFA7F71-042D-4FE6-BD70-4085CBDFF08C}" srcOrd="1" destOrd="0" parTransId="{5D1E8AFD-D366-448F-A317-DA0841C0B0AF}" sibTransId="{2943A4F1-C912-44D3-ABEA-2636FA7ED614}"/>
    <dgm:cxn modelId="{EB21794C-283A-442C-93DC-6B1CC27877B8}" type="presParOf" srcId="{5453235C-F212-524C-97C5-444F39870BA2}" destId="{450F53B1-45FC-0642-B8CD-39A8D1232BEF}" srcOrd="0" destOrd="0" presId="urn:microsoft.com/office/officeart/2005/8/layout/vList2"/>
    <dgm:cxn modelId="{8FA18682-FD64-46C1-974C-5ABBF08407E1}" type="presParOf" srcId="{5453235C-F212-524C-97C5-444F39870BA2}" destId="{1047B135-384E-A64F-9862-210C183104DA}" srcOrd="1" destOrd="0" presId="urn:microsoft.com/office/officeart/2005/8/layout/vList2"/>
    <dgm:cxn modelId="{E40BE2E6-E72C-49C4-B569-90F5B4540FE8}" type="presParOf" srcId="{5453235C-F212-524C-97C5-444F39870BA2}" destId="{AD57BE4B-3676-6141-B123-4F7AF4C96356}" srcOrd="2" destOrd="0" presId="urn:microsoft.com/office/officeart/2005/8/layout/vList2"/>
    <dgm:cxn modelId="{CAF105A3-D4EA-4C3A-91B1-75547920620F}" type="presParOf" srcId="{5453235C-F212-524C-97C5-444F39870BA2}" destId="{EDE27F0D-DC44-4149-9641-AFD726994AE5}" srcOrd="3" destOrd="0" presId="urn:microsoft.com/office/officeart/2005/8/layout/vList2"/>
    <dgm:cxn modelId="{2FDA736D-30CB-4CB5-AF37-AD34CB4D3773}" type="presParOf" srcId="{5453235C-F212-524C-97C5-444F39870BA2}" destId="{E1CECC6B-A373-1846-8329-C2AAB6020FCD}" srcOrd="4" destOrd="0" presId="urn:microsoft.com/office/officeart/2005/8/layout/vList2"/>
    <dgm:cxn modelId="{C7D8C4D1-D575-4052-8A61-65BC3C6C728A}" type="presParOf" srcId="{5453235C-F212-524C-97C5-444F39870BA2}" destId="{AA26200C-7A64-5343-BD93-EAA5E019AED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0F53B1-45FC-0642-B8CD-39A8D1232BEF}">
      <dsp:nvSpPr>
        <dsp:cNvPr id="0" name=""/>
        <dsp:cNvSpPr/>
      </dsp:nvSpPr>
      <dsp:spPr>
        <a:xfrm>
          <a:off x="0" y="41102"/>
          <a:ext cx="8509000" cy="3357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Ievads</a:t>
          </a:r>
          <a:endParaRPr lang="en-US" sz="14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6392" y="57494"/>
        <a:ext cx="8476216" cy="303006"/>
      </dsp:txXfrm>
    </dsp:sp>
    <dsp:sp modelId="{1047B135-384E-A64F-9862-210C183104DA}">
      <dsp:nvSpPr>
        <dsp:cNvPr id="0" name=""/>
        <dsp:cNvSpPr/>
      </dsp:nvSpPr>
      <dsp:spPr>
        <a:xfrm>
          <a:off x="0" y="376892"/>
          <a:ext cx="8509000" cy="231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161" tIns="17780" rIns="99568" bIns="1778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1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Apraksta dokumenta sagatavošanu, vietu plānošanas sistēmā </a:t>
          </a:r>
          <a:endParaRPr lang="en-US" sz="11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0" y="376892"/>
        <a:ext cx="8509000" cy="231840"/>
      </dsp:txXfrm>
    </dsp:sp>
    <dsp:sp modelId="{AD57BE4B-3676-6141-B123-4F7AF4C96356}">
      <dsp:nvSpPr>
        <dsp:cNvPr id="0" name=""/>
        <dsp:cNvSpPr/>
      </dsp:nvSpPr>
      <dsp:spPr>
        <a:xfrm>
          <a:off x="0" y="608732"/>
          <a:ext cx="8509000" cy="3357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Vīzija</a:t>
          </a:r>
          <a:endParaRPr lang="en-US" sz="14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6392" y="625124"/>
        <a:ext cx="8476216" cy="303006"/>
      </dsp:txXfrm>
    </dsp:sp>
    <dsp:sp modelId="{EDE27F0D-DC44-4149-9641-AFD726994AE5}">
      <dsp:nvSpPr>
        <dsp:cNvPr id="0" name=""/>
        <dsp:cNvSpPr/>
      </dsp:nvSpPr>
      <dsp:spPr>
        <a:xfrm>
          <a:off x="0" y="944522"/>
          <a:ext cx="8509000" cy="231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161" tIns="17780" rIns="99568" bIns="1778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1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Apraksta vadmotīvu un vīziju par Latviju 2027. gadā, galvenās fundamentālās pārmaiņas </a:t>
          </a:r>
          <a:endParaRPr lang="en-US" sz="11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0" y="944522"/>
        <a:ext cx="8509000" cy="231840"/>
      </dsp:txXfrm>
    </dsp:sp>
    <dsp:sp modelId="{E1CECC6B-A373-1846-8329-C2AAB6020FCD}">
      <dsp:nvSpPr>
        <dsp:cNvPr id="0" name=""/>
        <dsp:cNvSpPr/>
      </dsp:nvSpPr>
      <dsp:spPr>
        <a:xfrm>
          <a:off x="0" y="1176362"/>
          <a:ext cx="8509000" cy="3357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Ietvars</a:t>
          </a:r>
          <a:endParaRPr lang="en-US" sz="14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6392" y="1192754"/>
        <a:ext cx="8476216" cy="303006"/>
      </dsp:txXfrm>
    </dsp:sp>
    <dsp:sp modelId="{AA26200C-7A64-5343-BD93-EAA5E019AEDA}">
      <dsp:nvSpPr>
        <dsp:cNvPr id="0" name=""/>
        <dsp:cNvSpPr/>
      </dsp:nvSpPr>
      <dsp:spPr>
        <a:xfrm>
          <a:off x="0" y="1512152"/>
          <a:ext cx="8509000" cy="231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161" tIns="17780" rIns="99568" bIns="1778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1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Apraksta operacionālās daļas struktūru</a:t>
          </a:r>
          <a:endParaRPr lang="en-US" sz="11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0" y="1512152"/>
        <a:ext cx="8509000" cy="231840"/>
      </dsp:txXfrm>
    </dsp:sp>
    <dsp:sp modelId="{30528499-154C-2C45-A4E9-54DD94D3DF5A}">
      <dsp:nvSpPr>
        <dsp:cNvPr id="0" name=""/>
        <dsp:cNvSpPr/>
      </dsp:nvSpPr>
      <dsp:spPr>
        <a:xfrm>
          <a:off x="0" y="1743992"/>
          <a:ext cx="8509000" cy="3357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Stratēģiskie mērķi</a:t>
          </a:r>
          <a:endParaRPr lang="en-US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6392" y="1760384"/>
        <a:ext cx="8476216" cy="303006"/>
      </dsp:txXfrm>
    </dsp:sp>
    <dsp:sp modelId="{611A80F9-C295-D842-9044-EAD40A76B9F9}">
      <dsp:nvSpPr>
        <dsp:cNvPr id="0" name=""/>
        <dsp:cNvSpPr/>
      </dsp:nvSpPr>
      <dsp:spPr>
        <a:xfrm>
          <a:off x="0" y="2079782"/>
          <a:ext cx="8509000" cy="231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161" tIns="17780" rIns="99568" bIns="1778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1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Apraksta stratēģiskos mērķus, makro līmeņa rādītājus</a:t>
          </a:r>
          <a:endParaRPr lang="en-US" sz="11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0" y="2079782"/>
        <a:ext cx="8509000" cy="231840"/>
      </dsp:txXfrm>
    </dsp:sp>
    <dsp:sp modelId="{D0B1E16C-BAE0-9642-9F99-E299B0F0E9B4}">
      <dsp:nvSpPr>
        <dsp:cNvPr id="0" name=""/>
        <dsp:cNvSpPr/>
      </dsp:nvSpPr>
      <dsp:spPr>
        <a:xfrm>
          <a:off x="0" y="2311622"/>
          <a:ext cx="8509000" cy="3357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Prioritātes un rīcības virzieni</a:t>
          </a:r>
          <a:endParaRPr lang="en-US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6392" y="2328014"/>
        <a:ext cx="8476216" cy="303006"/>
      </dsp:txXfrm>
    </dsp:sp>
    <dsp:sp modelId="{F3022D74-38E0-EA46-88AF-2589BAF755D3}">
      <dsp:nvSpPr>
        <dsp:cNvPr id="0" name=""/>
        <dsp:cNvSpPr/>
      </dsp:nvSpPr>
      <dsp:spPr>
        <a:xfrm>
          <a:off x="0" y="2647412"/>
          <a:ext cx="8509000" cy="652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161" tIns="17780" rIns="99568" bIns="1778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1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Apraksta </a:t>
          </a:r>
          <a:r>
            <a:rPr lang="lv-LV" sz="11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prioritātes</a:t>
          </a:r>
          <a:r>
            <a:rPr lang="lv-LV" sz="11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pamatojumu, </a:t>
          </a:r>
          <a:r>
            <a:rPr lang="lv-LV" sz="11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rīcība virziena </a:t>
          </a:r>
          <a:r>
            <a:rPr lang="lv-LV" sz="11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pamatojumu (politikas rezultātu), definē rīcība virziena </a:t>
          </a:r>
          <a:r>
            <a:rPr lang="lv-LV" sz="11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indikatorus</a:t>
          </a:r>
          <a:r>
            <a:rPr lang="lv-LV" sz="11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 definē rīcības virziena </a:t>
          </a:r>
          <a:r>
            <a:rPr lang="lv-LV" sz="11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uzdevumus</a:t>
          </a:r>
          <a:r>
            <a:rPr lang="lv-LV" sz="11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 identificē </a:t>
          </a:r>
          <a:r>
            <a:rPr lang="lv-LV" sz="11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atbildīgās un līdzatbildīgās institūcijas</a:t>
          </a:r>
          <a:r>
            <a:rPr lang="lv-LV" sz="11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 galvenos </a:t>
          </a:r>
          <a:r>
            <a:rPr lang="lv-LV" sz="11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finanšu avotu </a:t>
          </a:r>
          <a:r>
            <a:rPr lang="lv-LV" sz="1100" b="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</a:t>
          </a:r>
          <a:r>
            <a:rPr lang="lv-LV" sz="11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vispārējās valdības budžeta līdzekļus, t.sk. ES fondi  2021-2027,  ārvalstu finanšu palīdzības līdzekļi u.c.)</a:t>
          </a:r>
          <a:endParaRPr lang="en-US" sz="11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0" y="2647412"/>
        <a:ext cx="8509000" cy="652050"/>
      </dsp:txXfrm>
    </dsp:sp>
    <dsp:sp modelId="{E92BE81C-8129-3848-B9B4-4C268E770F2A}">
      <dsp:nvSpPr>
        <dsp:cNvPr id="0" name=""/>
        <dsp:cNvSpPr/>
      </dsp:nvSpPr>
      <dsp:spPr>
        <a:xfrm>
          <a:off x="0" y="3299462"/>
          <a:ext cx="8509000" cy="3357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Telpiskā plānošana</a:t>
          </a:r>
          <a:endParaRPr lang="en-US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6392" y="3315854"/>
        <a:ext cx="8476216" cy="303006"/>
      </dsp:txXfrm>
    </dsp:sp>
    <dsp:sp modelId="{30D5F147-CDCC-5D4B-94B0-411E5431AABB}">
      <dsp:nvSpPr>
        <dsp:cNvPr id="0" name=""/>
        <dsp:cNvSpPr/>
      </dsp:nvSpPr>
      <dsp:spPr>
        <a:xfrm>
          <a:off x="0" y="3635252"/>
          <a:ext cx="8509000" cy="231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161" tIns="17780" rIns="99568" bIns="1778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1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Latvija 2030 telpiskās perspektīvas specifikācija</a:t>
          </a:r>
          <a:endParaRPr lang="en-US" sz="11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0" y="3635252"/>
        <a:ext cx="8509000" cy="231840"/>
      </dsp:txXfrm>
    </dsp:sp>
    <dsp:sp modelId="{EA53B35F-470B-3144-A583-FAB385F40A02}">
      <dsp:nvSpPr>
        <dsp:cNvPr id="0" name=""/>
        <dsp:cNvSpPr/>
      </dsp:nvSpPr>
      <dsp:spPr>
        <a:xfrm>
          <a:off x="0" y="3867092"/>
          <a:ext cx="8509000" cy="3357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Ieviešana, uzraudzība, finansēšana</a:t>
          </a:r>
          <a:endParaRPr lang="en-US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6392" y="3883484"/>
        <a:ext cx="8476216" cy="303006"/>
      </dsp:txXfrm>
    </dsp:sp>
    <dsp:sp modelId="{7306C833-BEEC-3E45-BC7E-AF46497BE4B0}">
      <dsp:nvSpPr>
        <dsp:cNvPr id="0" name=""/>
        <dsp:cNvSpPr/>
      </dsp:nvSpPr>
      <dsp:spPr>
        <a:xfrm>
          <a:off x="0" y="4202882"/>
          <a:ext cx="8509000" cy="231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161" tIns="17780" rIns="99568" bIns="1778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1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Apraksta kārtību par dokumenta ieviešanu, uzraudzību, finansēšanu un izmaiņu veikšanas kārtību</a:t>
          </a:r>
          <a:endParaRPr lang="en-US" sz="11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0" y="4202882"/>
        <a:ext cx="8509000" cy="231840"/>
      </dsp:txXfrm>
    </dsp:sp>
    <dsp:sp modelId="{ECA4AD76-867C-774F-93D7-2C83FD29CB71}">
      <dsp:nvSpPr>
        <dsp:cNvPr id="0" name=""/>
        <dsp:cNvSpPr/>
      </dsp:nvSpPr>
      <dsp:spPr>
        <a:xfrm>
          <a:off x="0" y="4434722"/>
          <a:ext cx="8509000" cy="3357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Pielikums</a:t>
          </a:r>
          <a:endParaRPr lang="en-US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6392" y="4451114"/>
        <a:ext cx="8476216" cy="303006"/>
      </dsp:txXfrm>
    </dsp:sp>
    <dsp:sp modelId="{8B34E94D-5A9D-CA48-9302-BD3E0CA11EB0}">
      <dsp:nvSpPr>
        <dsp:cNvPr id="0" name=""/>
        <dsp:cNvSpPr/>
      </dsp:nvSpPr>
      <dsp:spPr>
        <a:xfrm>
          <a:off x="0" y="4770512"/>
          <a:ext cx="8509000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161" tIns="17780" rIns="99568" bIns="1778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1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Prioritāšu un rīcības virzienu pamatojuma dokumenti, norāde uz problēmu un secinājumu avotiem un pamatojumiem</a:t>
          </a:r>
          <a:endParaRPr lang="en-US" sz="11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0" y="4770512"/>
        <a:ext cx="8509000" cy="3477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64B194-4337-F849-92D7-227FA52491AF}">
      <dsp:nvSpPr>
        <dsp:cNvPr id="0" name=""/>
        <dsp:cNvSpPr/>
      </dsp:nvSpPr>
      <dsp:spPr>
        <a:xfrm>
          <a:off x="869721" y="1364900"/>
          <a:ext cx="3178302" cy="1103782"/>
        </a:xfrm>
        <a:prstGeom prst="ellipse">
          <a:avLst/>
        </a:prstGeom>
        <a:solidFill>
          <a:schemeClr val="dk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C5E769-A906-4747-A442-98224D95EBE9}">
      <dsp:nvSpPr>
        <dsp:cNvPr id="0" name=""/>
        <dsp:cNvSpPr/>
      </dsp:nvSpPr>
      <dsp:spPr>
        <a:xfrm>
          <a:off x="2155825" y="4067689"/>
          <a:ext cx="615949" cy="394208"/>
        </a:xfrm>
        <a:prstGeom prst="downArrow">
          <a:avLst/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4362B042-83F6-2342-8AF7-7890DA4E88D2}">
      <dsp:nvSpPr>
        <dsp:cNvPr id="0" name=""/>
        <dsp:cNvSpPr/>
      </dsp:nvSpPr>
      <dsp:spPr>
        <a:xfrm>
          <a:off x="143738" y="4592912"/>
          <a:ext cx="4783861" cy="739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300" b="1" kern="1200" dirty="0">
              <a:solidFill>
                <a:srgbClr val="9D2235"/>
              </a:solidFill>
            </a:rPr>
            <a:t>Paradumu maiņa – ceļš uz attīstību! </a:t>
          </a:r>
          <a:endParaRPr lang="en-US" sz="2300" b="1" kern="1200" dirty="0">
            <a:solidFill>
              <a:srgbClr val="9D2235"/>
            </a:solidFill>
          </a:endParaRPr>
        </a:p>
      </dsp:txBody>
      <dsp:txXfrm>
        <a:off x="143738" y="4592912"/>
        <a:ext cx="4783861" cy="739140"/>
      </dsp:txXfrm>
    </dsp:sp>
    <dsp:sp modelId="{842869A9-DFD2-7F49-9196-6E3FC7530B92}">
      <dsp:nvSpPr>
        <dsp:cNvPr id="0" name=""/>
        <dsp:cNvSpPr/>
      </dsp:nvSpPr>
      <dsp:spPr>
        <a:xfrm>
          <a:off x="2025243" y="2553930"/>
          <a:ext cx="1108710" cy="110871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/>
            <a:t>Pastāvēs, kas pārvērtīsies (Rainis) </a:t>
          </a:r>
          <a:endParaRPr lang="en-US" sz="1200" kern="1200"/>
        </a:p>
      </dsp:txBody>
      <dsp:txXfrm>
        <a:off x="2187610" y="2716297"/>
        <a:ext cx="783976" cy="783976"/>
      </dsp:txXfrm>
    </dsp:sp>
    <dsp:sp modelId="{EF8ABD94-93C4-4747-8057-3A67AACCCE0F}">
      <dsp:nvSpPr>
        <dsp:cNvPr id="0" name=""/>
        <dsp:cNvSpPr/>
      </dsp:nvSpPr>
      <dsp:spPr>
        <a:xfrm>
          <a:off x="1231899" y="1722151"/>
          <a:ext cx="1108710" cy="110871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/>
            <a:t>Ieguldījumi cilvēkā – panākumi valstij!</a:t>
          </a:r>
          <a:endParaRPr lang="en-US" sz="1200" kern="1200" dirty="0"/>
        </a:p>
      </dsp:txBody>
      <dsp:txXfrm>
        <a:off x="1394266" y="1884518"/>
        <a:ext cx="783976" cy="783976"/>
      </dsp:txXfrm>
    </dsp:sp>
    <dsp:sp modelId="{A24CEA51-FE73-1645-819C-04B4CFCF90B4}">
      <dsp:nvSpPr>
        <dsp:cNvPr id="0" name=""/>
        <dsp:cNvSpPr/>
      </dsp:nvSpPr>
      <dsp:spPr>
        <a:xfrm>
          <a:off x="739139" y="1229391"/>
          <a:ext cx="3449320" cy="2759456"/>
        </a:xfrm>
        <a:prstGeom prst="funnel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B33A02-1077-BA4F-ABDE-E2DAD5158706}">
      <dsp:nvSpPr>
        <dsp:cNvPr id="0" name=""/>
        <dsp:cNvSpPr/>
      </dsp:nvSpPr>
      <dsp:spPr>
        <a:xfrm>
          <a:off x="2201801" y="2311748"/>
          <a:ext cx="1451096" cy="14510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/>
            <a:t>?</a:t>
          </a:r>
        </a:p>
      </dsp:txBody>
      <dsp:txXfrm>
        <a:off x="2414309" y="2524256"/>
        <a:ext cx="1026080" cy="1026080"/>
      </dsp:txXfrm>
    </dsp:sp>
    <dsp:sp modelId="{A5D06B0D-407C-D04B-B333-7171B5B23288}">
      <dsp:nvSpPr>
        <dsp:cNvPr id="0" name=""/>
        <dsp:cNvSpPr/>
      </dsp:nvSpPr>
      <dsp:spPr>
        <a:xfrm rot="10800000">
          <a:off x="509478" y="2830515"/>
          <a:ext cx="1599245" cy="41356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CF2E2-26AC-B741-8B43-6DA889F122CA}">
      <dsp:nvSpPr>
        <dsp:cNvPr id="0" name=""/>
        <dsp:cNvSpPr/>
      </dsp:nvSpPr>
      <dsp:spPr>
        <a:xfrm>
          <a:off x="1594" y="2630990"/>
          <a:ext cx="1015767" cy="8126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/>
            <a:t>Augšu es – augs valsts! </a:t>
          </a:r>
          <a:endParaRPr lang="en-US" sz="1200" kern="1200" dirty="0"/>
        </a:p>
      </dsp:txBody>
      <dsp:txXfrm>
        <a:off x="25395" y="2654791"/>
        <a:ext cx="968165" cy="765012"/>
      </dsp:txXfrm>
    </dsp:sp>
    <dsp:sp modelId="{C5F2993C-351C-E54A-8024-F760459FC377}">
      <dsp:nvSpPr>
        <dsp:cNvPr id="0" name=""/>
        <dsp:cNvSpPr/>
      </dsp:nvSpPr>
      <dsp:spPr>
        <a:xfrm rot="12600000">
          <a:off x="726282" y="2021391"/>
          <a:ext cx="1599245" cy="41356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555075-488D-3641-94AB-B72E0FC799D6}">
      <dsp:nvSpPr>
        <dsp:cNvPr id="0" name=""/>
        <dsp:cNvSpPr/>
      </dsp:nvSpPr>
      <dsp:spPr>
        <a:xfrm>
          <a:off x="325528" y="1422054"/>
          <a:ext cx="1015767" cy="8126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/>
            <a:t>Stiprs cilvēks stiprā Latvijā</a:t>
          </a:r>
          <a:endParaRPr lang="en-US" sz="1200" kern="1200" dirty="0"/>
        </a:p>
      </dsp:txBody>
      <dsp:txXfrm>
        <a:off x="349329" y="1445855"/>
        <a:ext cx="968165" cy="765012"/>
      </dsp:txXfrm>
    </dsp:sp>
    <dsp:sp modelId="{FB2061EE-BEBB-4840-828F-3A497293564A}">
      <dsp:nvSpPr>
        <dsp:cNvPr id="0" name=""/>
        <dsp:cNvSpPr/>
      </dsp:nvSpPr>
      <dsp:spPr>
        <a:xfrm rot="14400000">
          <a:off x="1318602" y="1429071"/>
          <a:ext cx="1599245" cy="41356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7B4A2B-B14E-8949-9F11-5F03604AD911}">
      <dsp:nvSpPr>
        <dsp:cNvPr id="0" name=""/>
        <dsp:cNvSpPr/>
      </dsp:nvSpPr>
      <dsp:spPr>
        <a:xfrm>
          <a:off x="1210530" y="537051"/>
          <a:ext cx="1015767" cy="8126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/>
            <a:t>Paradumu maiņa – ceļš uz attīstību! </a:t>
          </a:r>
          <a:endParaRPr lang="en-US" sz="1200" kern="1200" dirty="0"/>
        </a:p>
      </dsp:txBody>
      <dsp:txXfrm>
        <a:off x="1234331" y="560852"/>
        <a:ext cx="968165" cy="765012"/>
      </dsp:txXfrm>
    </dsp:sp>
    <dsp:sp modelId="{C872ABD2-5961-9643-8A6D-974B7BE3BF22}">
      <dsp:nvSpPr>
        <dsp:cNvPr id="0" name=""/>
        <dsp:cNvSpPr/>
      </dsp:nvSpPr>
      <dsp:spPr>
        <a:xfrm rot="16200000">
          <a:off x="2127727" y="1212267"/>
          <a:ext cx="1599245" cy="41356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F44774-A1C6-5941-B918-83ED5D0845F0}">
      <dsp:nvSpPr>
        <dsp:cNvPr id="0" name=""/>
        <dsp:cNvSpPr/>
      </dsp:nvSpPr>
      <dsp:spPr>
        <a:xfrm>
          <a:off x="2419466" y="213118"/>
          <a:ext cx="1015767" cy="8126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/>
            <a:t>Pastāvēs, kas </a:t>
          </a:r>
          <a:r>
            <a:rPr lang="lv-LV" sz="1200" kern="1200" dirty="0" err="1"/>
            <a:t>pārvērtīsies</a:t>
          </a:r>
          <a:r>
            <a:rPr lang="lv-LV" sz="1200" kern="1200" dirty="0"/>
            <a:t> (Rainis) </a:t>
          </a:r>
          <a:endParaRPr lang="en-US" sz="1200" kern="1200" dirty="0"/>
        </a:p>
      </dsp:txBody>
      <dsp:txXfrm>
        <a:off x="2443267" y="236919"/>
        <a:ext cx="968165" cy="765012"/>
      </dsp:txXfrm>
    </dsp:sp>
    <dsp:sp modelId="{25437BBE-121C-3743-B9DA-2D99E8E177B2}">
      <dsp:nvSpPr>
        <dsp:cNvPr id="0" name=""/>
        <dsp:cNvSpPr/>
      </dsp:nvSpPr>
      <dsp:spPr>
        <a:xfrm rot="18000000">
          <a:off x="2936851" y="1429071"/>
          <a:ext cx="1599245" cy="41356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277A59-6395-9545-BE10-D354C7855A2F}">
      <dsp:nvSpPr>
        <dsp:cNvPr id="0" name=""/>
        <dsp:cNvSpPr/>
      </dsp:nvSpPr>
      <dsp:spPr>
        <a:xfrm>
          <a:off x="3628401" y="537051"/>
          <a:ext cx="1015767" cy="8126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/>
            <a:t>Pārmaiņas un iespējas ikvienam Latvijā </a:t>
          </a:r>
          <a:endParaRPr lang="en-US" sz="1200" kern="1200" dirty="0"/>
        </a:p>
      </dsp:txBody>
      <dsp:txXfrm>
        <a:off x="3652202" y="560852"/>
        <a:ext cx="968165" cy="765012"/>
      </dsp:txXfrm>
    </dsp:sp>
    <dsp:sp modelId="{F5C7B636-7AE5-164C-ABB7-85C3D409A8C8}">
      <dsp:nvSpPr>
        <dsp:cNvPr id="0" name=""/>
        <dsp:cNvSpPr/>
      </dsp:nvSpPr>
      <dsp:spPr>
        <a:xfrm rot="19800000">
          <a:off x="3529171" y="2021391"/>
          <a:ext cx="1599245" cy="41356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559936-C31B-0842-9B07-4EE787878BB1}">
      <dsp:nvSpPr>
        <dsp:cNvPr id="0" name=""/>
        <dsp:cNvSpPr/>
      </dsp:nvSpPr>
      <dsp:spPr>
        <a:xfrm>
          <a:off x="4513404" y="1422054"/>
          <a:ext cx="1015767" cy="8126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/>
            <a:t>Ieguldījumi cilvēkā – panākumi valstij </a:t>
          </a:r>
          <a:endParaRPr lang="en-US" sz="1200" kern="1200" dirty="0"/>
        </a:p>
      </dsp:txBody>
      <dsp:txXfrm>
        <a:off x="4537205" y="1445855"/>
        <a:ext cx="968165" cy="765012"/>
      </dsp:txXfrm>
    </dsp:sp>
    <dsp:sp modelId="{199EFC7A-1DBD-E24D-853B-0DC81CE48F27}">
      <dsp:nvSpPr>
        <dsp:cNvPr id="0" name=""/>
        <dsp:cNvSpPr/>
      </dsp:nvSpPr>
      <dsp:spPr>
        <a:xfrm>
          <a:off x="3745976" y="2830515"/>
          <a:ext cx="1599245" cy="41356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E7EA93-A01D-9746-AE79-C1A562C2E39D}">
      <dsp:nvSpPr>
        <dsp:cNvPr id="0" name=""/>
        <dsp:cNvSpPr/>
      </dsp:nvSpPr>
      <dsp:spPr>
        <a:xfrm>
          <a:off x="4837337" y="2630990"/>
          <a:ext cx="1015767" cy="8126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/>
            <a:t>Ticu sev un ticu Latvijai </a:t>
          </a:r>
          <a:endParaRPr lang="en-US" sz="1200" kern="1200" dirty="0"/>
        </a:p>
      </dsp:txBody>
      <dsp:txXfrm>
        <a:off x="4861138" y="2654791"/>
        <a:ext cx="968165" cy="7650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05F5DD-489C-7A46-AAF2-9F7187DAE8FD}">
      <dsp:nvSpPr>
        <dsp:cNvPr id="0" name=""/>
        <dsp:cNvSpPr/>
      </dsp:nvSpPr>
      <dsp:spPr>
        <a:xfrm>
          <a:off x="119666" y="0"/>
          <a:ext cx="4422105" cy="6463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Testējām</a:t>
          </a:r>
          <a:endParaRPr lang="en-US" sz="28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38596" y="18930"/>
        <a:ext cx="4384245" cy="608471"/>
      </dsp:txXfrm>
    </dsp:sp>
    <dsp:sp modelId="{A77B3F7B-5B1E-8F4B-98FE-D357E2F6307C}">
      <dsp:nvSpPr>
        <dsp:cNvPr id="0" name=""/>
        <dsp:cNvSpPr/>
      </dsp:nvSpPr>
      <dsp:spPr>
        <a:xfrm>
          <a:off x="4954583" y="0"/>
          <a:ext cx="875162" cy="64633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300" kern="1200"/>
        </a:p>
      </dsp:txBody>
      <dsp:txXfrm>
        <a:off x="4954583" y="129266"/>
        <a:ext cx="681263" cy="387799"/>
      </dsp:txXfrm>
    </dsp:sp>
    <dsp:sp modelId="{3365C34D-A51C-2B43-B946-B43964399ABE}">
      <dsp:nvSpPr>
        <dsp:cNvPr id="0" name=""/>
        <dsp:cNvSpPr/>
      </dsp:nvSpPr>
      <dsp:spPr>
        <a:xfrm>
          <a:off x="6193021" y="0"/>
          <a:ext cx="4422105" cy="6463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Izvēles</a:t>
          </a:r>
          <a:endParaRPr lang="en-US" sz="28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211951" y="18930"/>
        <a:ext cx="4384245" cy="6084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0F53B1-45FC-0642-B8CD-39A8D1232BEF}">
      <dsp:nvSpPr>
        <dsp:cNvPr id="0" name=""/>
        <dsp:cNvSpPr/>
      </dsp:nvSpPr>
      <dsp:spPr>
        <a:xfrm>
          <a:off x="0" y="62127"/>
          <a:ext cx="7580103" cy="5036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1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Datu ieguve</a:t>
          </a:r>
          <a:endParaRPr lang="en-US" sz="21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4588" y="86715"/>
        <a:ext cx="7530927" cy="454509"/>
      </dsp:txXfrm>
    </dsp:sp>
    <dsp:sp modelId="{1047B135-384E-A64F-9862-210C183104DA}">
      <dsp:nvSpPr>
        <dsp:cNvPr id="0" name=""/>
        <dsp:cNvSpPr/>
      </dsp:nvSpPr>
      <dsp:spPr>
        <a:xfrm>
          <a:off x="0" y="565812"/>
          <a:ext cx="7580103" cy="1521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668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6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Ministrijas iesniedz 2021.-2027. gadam plānotos investīciju projektus un īstenojamos pasākumus</a:t>
          </a:r>
          <a:endParaRPr lang="en-US" sz="16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6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Projekti un pasākumi ir attiecināti uz NAP2027 </a:t>
          </a:r>
          <a:r>
            <a:rPr lang="lv-LV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uzdevumiem u</a:t>
          </a:r>
          <a:r>
            <a:rPr lang="lv-LV" sz="16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 indikatīvajiem finansēšanas avotiem, t.sk. ES daudzgadu budžeta ietvaru</a:t>
          </a:r>
          <a:endParaRPr lang="en-US" sz="16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6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0" y="565812"/>
        <a:ext cx="7580103" cy="1521450"/>
      </dsp:txXfrm>
    </dsp:sp>
    <dsp:sp modelId="{AD57BE4B-3676-6141-B123-4F7AF4C96356}">
      <dsp:nvSpPr>
        <dsp:cNvPr id="0" name=""/>
        <dsp:cNvSpPr/>
      </dsp:nvSpPr>
      <dsp:spPr>
        <a:xfrm>
          <a:off x="0" y="1922133"/>
          <a:ext cx="7580103" cy="5036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1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Sociāli ekonomiskais novērtējums</a:t>
          </a:r>
          <a:endParaRPr lang="en-US" sz="21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4588" y="1946721"/>
        <a:ext cx="7530927" cy="454509"/>
      </dsp:txXfrm>
    </dsp:sp>
    <dsp:sp modelId="{EDE27F0D-DC44-4149-9641-AFD726994AE5}">
      <dsp:nvSpPr>
        <dsp:cNvPr id="0" name=""/>
        <dsp:cNvSpPr/>
      </dsp:nvSpPr>
      <dsp:spPr>
        <a:xfrm>
          <a:off x="0" y="2479244"/>
          <a:ext cx="7580103" cy="999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668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Pamatā - NAP2027 </a:t>
          </a:r>
          <a:r>
            <a:rPr lang="lv-LV" sz="16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stratēģiskajos mērķos balstīti sociāli ekonomiskie faktori un horizontāli efektivitātes faktori</a:t>
          </a:r>
          <a:endParaRPr lang="en-US" sz="16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600" kern="1200" dirty="0">
              <a:latin typeface="Verdana" panose="020B0604030504040204" pitchFamily="34" charset="0"/>
              <a:ea typeface="Verdana" panose="020B0604030504040204" pitchFamily="34" charset="0"/>
            </a:rPr>
            <a:t>Sociāli ekonomiskā no</a:t>
          </a:r>
          <a:r>
            <a:rPr lang="lv-LV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vērtējuma </a:t>
          </a:r>
          <a:r>
            <a:rPr lang="lv-LV" sz="16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rezultātā katram pasākumam un projektam tiek piešķirts skaitlisks </a:t>
          </a:r>
          <a:r>
            <a:rPr lang="lv-LV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vērtējums </a:t>
          </a:r>
          <a:endParaRPr lang="en-US" sz="16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0" y="2479244"/>
        <a:ext cx="7580103" cy="999809"/>
      </dsp:txXfrm>
    </dsp:sp>
    <dsp:sp modelId="{E1CECC6B-A373-1846-8329-C2AAB6020FCD}">
      <dsp:nvSpPr>
        <dsp:cNvPr id="0" name=""/>
        <dsp:cNvSpPr/>
      </dsp:nvSpPr>
      <dsp:spPr>
        <a:xfrm>
          <a:off x="0" y="3665125"/>
          <a:ext cx="7580103" cy="5036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1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Projektu un pasākumu atlase</a:t>
          </a:r>
          <a:endParaRPr lang="en-US" sz="21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4588" y="3689713"/>
        <a:ext cx="7530927" cy="454509"/>
      </dsp:txXfrm>
    </dsp:sp>
    <dsp:sp modelId="{AA26200C-7A64-5343-BD93-EAA5E019AEDA}">
      <dsp:nvSpPr>
        <dsp:cNvPr id="0" name=""/>
        <dsp:cNvSpPr/>
      </dsp:nvSpPr>
      <dsp:spPr>
        <a:xfrm>
          <a:off x="0" y="4156569"/>
          <a:ext cx="7580103" cy="1217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668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6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Ņemot vērā projektu </a:t>
          </a:r>
          <a:r>
            <a:rPr lang="lv-LV" sz="16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ranžējumu</a:t>
          </a:r>
          <a:r>
            <a:rPr lang="lv-LV" sz="16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efektivitātes skalā, projekti tiek kartēti </a:t>
          </a:r>
          <a:r>
            <a:rPr lang="lv-LV" sz="1600" u="none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atbilstoši </a:t>
          </a:r>
          <a:r>
            <a:rPr lang="lv-LV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finansējuma </a:t>
          </a:r>
          <a:r>
            <a:rPr lang="lv-LV" sz="16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avotiem</a:t>
          </a:r>
          <a:r>
            <a:rPr lang="lv-LV" sz="1600" u="none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 to </a:t>
          </a:r>
          <a:r>
            <a:rPr lang="lv-LV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apmēram </a:t>
          </a:r>
          <a:r>
            <a:rPr lang="lv-LV" sz="16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un citiem ierobežojumiem</a:t>
          </a:r>
          <a:endParaRPr lang="en-US" sz="16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6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Iegūtais rezultāts tiek integrēts NAP2027 struktūrā – </a:t>
          </a:r>
          <a:r>
            <a:rPr lang="lv-LV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atbilstošajos </a:t>
          </a:r>
          <a:r>
            <a:rPr lang="lv-LV" sz="16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uzdevumos, rīcības virzienos un prioritātēs</a:t>
          </a:r>
          <a:endParaRPr lang="en-US" sz="16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0" y="4156569"/>
        <a:ext cx="7580103" cy="1217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321F7-EB31-462B-BEDA-27A38160D368}" type="datetimeFigureOut">
              <a:rPr lang="lv-LV" smtClean="0"/>
              <a:t>18.09.2019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D07F7-1E14-4614-9344-1E5B6230C00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8734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87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01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08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66303-5800-4C09-97F6-C2F0D1A778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DCFBFD-A6F7-4DC7-BC6F-39FC7A4C99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375A5-6E88-4B6F-8577-8156DF792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E048-5D6F-4A8D-94F2-5681A3023F8B}" type="datetimeFigureOut">
              <a:rPr lang="lv-LV" smtClean="0"/>
              <a:t>18.09.2019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0D5EC-E617-4EE2-91DE-62D6F77D8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DA838-3991-492F-A436-E6D10D59C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3D44-EA7A-439C-A3AC-72406BE290B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4481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53C99-D739-4596-AC0A-633A01984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2AF2C7-F317-4E0B-BA86-3990649DDA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2EFEC-B630-4A24-80D8-364216381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E048-5D6F-4A8D-94F2-5681A3023F8B}" type="datetimeFigureOut">
              <a:rPr lang="lv-LV" smtClean="0"/>
              <a:t>18.09.2019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E9888-7196-4825-96F1-7545474AB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A4DF4-78A6-4611-9214-2432CC4E4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3D44-EA7A-439C-A3AC-72406BE290B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9091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A3B61B-58FB-4FD2-AB60-6C402D1E2C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DE72B5-0F47-45B0-A855-7092DB3C76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2FFA7-C938-4EC8-B4F6-69B9E48B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E048-5D6F-4A8D-94F2-5681A3023F8B}" type="datetimeFigureOut">
              <a:rPr lang="lv-LV" smtClean="0"/>
              <a:t>18.09.2019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50136-C0C3-44D5-BB30-9E0DEA68B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28B34-24E2-4C5F-A67D-C0676D756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3D44-EA7A-439C-A3AC-72406BE290B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06598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E91F0-A6BC-45FB-91FA-989DA3129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8471B-5E15-434C-AFB8-B3B75767D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B3736-5F61-421D-9143-DA93C91A7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E048-5D6F-4A8D-94F2-5681A3023F8B}" type="datetimeFigureOut">
              <a:rPr lang="lv-LV" smtClean="0"/>
              <a:t>18.09.2019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CECC9-9EF9-4DF2-A502-AFF38B340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9BFB2-E1F4-419A-963F-226495310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3D44-EA7A-439C-A3AC-72406BE290B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22611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35017-7791-40A8-A59E-545B19B2B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CB3D4-4F9C-4F42-8C67-38AB26D08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9B459-0BD7-4278-BAF1-A885D45FE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E048-5D6F-4A8D-94F2-5681A3023F8B}" type="datetimeFigureOut">
              <a:rPr lang="lv-LV" smtClean="0"/>
              <a:t>18.09.2019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649A8-09FC-466C-BFB4-79BE216E8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02B72-BFCD-4E58-8067-C1F3B7C73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3D44-EA7A-439C-A3AC-72406BE290B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25088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53C1D-E844-4F82-8C68-23D546133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D8C1A-A670-437D-809E-41FAFD0C06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414D97-EA9C-48B4-BE8E-593CAB1321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0EC869-99F0-42BB-B614-B0C7F04A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E048-5D6F-4A8D-94F2-5681A3023F8B}" type="datetimeFigureOut">
              <a:rPr lang="lv-LV" smtClean="0"/>
              <a:t>18.09.2019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FC3AD7-067B-4031-A87D-1899C79D6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C6B1F-DD70-4877-B291-3E25B811A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3D44-EA7A-439C-A3AC-72406BE290B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6894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E7FC0-9BDB-4DF9-9ADB-26082934B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11D28-9D61-4908-B5FE-3FAED958E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61A759-B4F7-4F84-B964-A0F13DB45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5312AF-68CC-407D-8959-1649BBC878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2E7EC2-E89E-43DC-8660-2962B5D18B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619CF5-81DB-4A3C-8693-13DB3F3AA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E048-5D6F-4A8D-94F2-5681A3023F8B}" type="datetimeFigureOut">
              <a:rPr lang="lv-LV" smtClean="0"/>
              <a:t>18.09.2019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99135B-E60C-4D5E-9F97-2EC837FBE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A14BA5-B852-4CCD-8492-B0D0C1105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3D44-EA7A-439C-A3AC-72406BE290B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3304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2E135-BD49-441E-9ED9-6E292005C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CCC840-901F-44F6-8C74-7B9FF0153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E048-5D6F-4A8D-94F2-5681A3023F8B}" type="datetimeFigureOut">
              <a:rPr lang="lv-LV" smtClean="0"/>
              <a:t>18.09.2019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9CADBF-A830-4E23-A7D4-98CB8CD0B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CBE6C2-D4FD-4356-B1CA-03D974E6F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3D44-EA7A-439C-A3AC-72406BE290B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5540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9B30D2-DDA2-4ECB-928C-459A57753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E048-5D6F-4A8D-94F2-5681A3023F8B}" type="datetimeFigureOut">
              <a:rPr lang="lv-LV" smtClean="0"/>
              <a:t>18.09.2019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C1B00E-757E-4170-ACD9-2C7A182A7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0A7C27-B5A3-4C27-9FD8-45CF1D760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3D44-EA7A-439C-A3AC-72406BE290B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2134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072FB-1187-4D0C-80A7-900B6F6A5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512E9-2CDE-48E3-AB1B-693BEB7F3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33DF3E-EA0E-4DE9-A50A-FDCC23DC9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A95CDE-E65B-4AE8-A41F-3D4D68104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E048-5D6F-4A8D-94F2-5681A3023F8B}" type="datetimeFigureOut">
              <a:rPr lang="lv-LV" smtClean="0"/>
              <a:t>18.09.2019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F2776A-E717-469D-BCC8-EB80A5188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C4427-5679-47AD-972A-05674E0AE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3D44-EA7A-439C-A3AC-72406BE290B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8650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03CD-EB6A-41D2-B830-37F0E0DEF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A8BD43-FEA9-457A-A872-7458CFE6E9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14E540-9A99-49B4-ADDC-C2E684CF3C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ADAB9B-2FCC-4912-9D61-62261F877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E048-5D6F-4A8D-94F2-5681A3023F8B}" type="datetimeFigureOut">
              <a:rPr lang="lv-LV" smtClean="0"/>
              <a:t>18.09.2019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EEF2C-1F88-47CE-8680-924917964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7B3931-5B24-4D20-97F0-12EB4B643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3D44-EA7A-439C-A3AC-72406BE290B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3101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231A19-ADAF-4F31-A9D7-9E476960C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01CD27-28B3-4681-81DB-D985EF11E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71B7C-AC7B-4290-B5BE-F32EA6AF3F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E048-5D6F-4A8D-94F2-5681A3023F8B}" type="datetimeFigureOut">
              <a:rPr lang="lv-LV" smtClean="0"/>
              <a:t>18.09.2019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ED5B2-DF0C-4ACC-A70A-7BFB9702BB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71403-9F68-4F77-A481-1D3149E23A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B3D44-EA7A-439C-A3AC-72406BE290B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25292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4668" y="998289"/>
            <a:ext cx="9144000" cy="3397542"/>
          </a:xfrm>
        </p:spPr>
        <p:txBody>
          <a:bodyPr>
            <a:normAutofit/>
          </a:bodyPr>
          <a:lstStyle/>
          <a:p>
            <a:r>
              <a:rPr lang="lv-LV" sz="3600" b="1" cap="all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 nap2027</a:t>
            </a:r>
            <a:br>
              <a:rPr lang="lv-LV" sz="3600" b="1" cap="all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lv-LV" sz="3600" b="1" cap="all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stratēģiskajiem mērķiem un pārmaiņu virzieniem</a:t>
            </a:r>
            <a:endParaRPr lang="lv-LV" sz="3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6D2EFF-F53F-454D-B14E-0D0C9D6A319C}"/>
              </a:ext>
            </a:extLst>
          </p:cNvPr>
          <p:cNvSpPr txBox="1"/>
          <p:nvPr/>
        </p:nvSpPr>
        <p:spPr>
          <a:xfrm>
            <a:off x="5092118" y="6417578"/>
            <a:ext cx="1797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/>
              <a:t>Rīgā, 18.09.2019.</a:t>
            </a:r>
          </a:p>
        </p:txBody>
      </p:sp>
    </p:spTree>
    <p:extLst>
      <p:ext uri="{BB962C8B-B14F-4D97-AF65-F5344CB8AC3E}">
        <p14:creationId xmlns:p14="http://schemas.microsoft.com/office/powerpoint/2010/main" val="646134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200" b="1" cap="all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lv-LV" dirty="0"/>
              <a:t>Paradigmas maiņa pārvaldības procesos, vairojot uzticēšanos un līdzdarbību</a:t>
            </a:r>
          </a:p>
        </p:txBody>
      </p:sp>
      <p:sp>
        <p:nvSpPr>
          <p:cNvPr id="9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281806" y="1600201"/>
            <a:ext cx="9300593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sz="2000"/>
            </a:pPr>
            <a:r>
              <a:rPr lang="lv-LV" sz="2000" dirty="0"/>
              <a:t>Pārvaldības procesi jāmaina, lai </a:t>
            </a:r>
            <a:r>
              <a:rPr lang="lv-LV" sz="2000" b="1" dirty="0"/>
              <a:t>ikkatrs jūt, ka veido šo valsti un var uz to paļauties</a:t>
            </a:r>
            <a:r>
              <a:rPr lang="lv-LV" sz="2000" dirty="0"/>
              <a:t>.</a:t>
            </a:r>
          </a:p>
          <a:p>
            <a:pPr marL="0" indent="0">
              <a:buNone/>
              <a:defRPr sz="2000"/>
            </a:pPr>
            <a:endParaRPr lang="lv-LV" sz="500" dirty="0"/>
          </a:p>
          <a:p>
            <a:pPr marL="0" indent="0">
              <a:buNone/>
              <a:defRPr sz="2000"/>
            </a:pPr>
            <a:endParaRPr lang="lv-LV" sz="500" dirty="0"/>
          </a:p>
          <a:p>
            <a:pPr marL="0" indent="0">
              <a:buNone/>
              <a:defRPr sz="2000"/>
            </a:pPr>
            <a:r>
              <a:rPr lang="lv-LV" sz="2000" dirty="0"/>
              <a:t>Pārvaldībai jābūt atvērtai un gudrai. </a:t>
            </a:r>
            <a:r>
              <a:rPr lang="lv-LV" sz="2000" b="1" dirty="0"/>
              <a:t>Atvērta - informācija ir cilvēkam saprotama, dati ir atvērti un pieejami un cilvēki var līdzdarboties. Gudra - pakalpojumi ir personificēti</a:t>
            </a:r>
            <a:r>
              <a:rPr lang="lv-LV" sz="2000" dirty="0"/>
              <a:t>, rīcība koordinēta, politika labāk līdzsvaro sabiedrības intereses.</a:t>
            </a:r>
          </a:p>
          <a:p>
            <a:pPr marL="0" indent="0">
              <a:buNone/>
              <a:defRPr sz="2000"/>
            </a:pPr>
            <a:endParaRPr lang="lv-LV" sz="500" dirty="0"/>
          </a:p>
          <a:p>
            <a:pPr marL="0" indent="0">
              <a:buNone/>
              <a:defRPr sz="2000"/>
            </a:pPr>
            <a:r>
              <a:rPr lang="lv-LV" sz="2000" dirty="0"/>
              <a:t>Pārvaldei jāveido kopīga sadarbība un IT platformas, jālieto inovatīvas metodes un jaunas kompetences.</a:t>
            </a:r>
          </a:p>
          <a:p>
            <a:pPr marL="0" indent="0">
              <a:buNone/>
              <a:defRPr sz="2000"/>
            </a:pPr>
            <a:endParaRPr lang="lv-LV" sz="500" dirty="0"/>
          </a:p>
          <a:p>
            <a:pPr marL="0" indent="0">
              <a:buNone/>
              <a:defRPr sz="2000"/>
            </a:pPr>
            <a:r>
              <a:rPr lang="lv-LV" sz="2000" dirty="0"/>
              <a:t>Pilsoniskās sabiedrības uzlabotajai iesaistei jānodrošina </a:t>
            </a:r>
            <a:r>
              <a:rPr lang="lv-LV" sz="2000" b="1" dirty="0"/>
              <a:t>labāku vidi nevalstisko organizāciju darbībai, </a:t>
            </a:r>
            <a:r>
              <a:rPr lang="lv-LV" sz="2000" dirty="0"/>
              <a:t>palielinot iedzīvotāju pārstāvniecību sadarbības un sociālo partneru organizācijās.</a:t>
            </a:r>
          </a:p>
          <a:p>
            <a:pPr marL="0" indent="0">
              <a:buNone/>
              <a:defRPr sz="2000"/>
            </a:pPr>
            <a:endParaRPr sz="800" dirty="0">
              <a:solidFill>
                <a:srgbClr val="CC0000"/>
              </a:solidFill>
            </a:endParaRPr>
          </a:p>
        </p:txBody>
      </p:sp>
      <p:sp>
        <p:nvSpPr>
          <p:cNvPr id="96" name="Slide Number Placeholder 3"/>
          <p:cNvSpPr txBox="1">
            <a:spLocks noGrp="1"/>
          </p:cNvSpPr>
          <p:nvPr>
            <p:ph type="sldNum" sz="quarter" idx="4294967295"/>
          </p:nvPr>
        </p:nvSpPr>
        <p:spPr>
          <a:xfrm>
            <a:off x="11169739" y="6404292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pic>
        <p:nvPicPr>
          <p:cNvPr id="97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722" y="3038698"/>
            <a:ext cx="1851956" cy="164896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178056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200" b="1" cap="all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lv-LV" dirty="0"/>
              <a:t>Sabiedrības uzticēšanās tiesiskumam – ātrai un taisnīgai tiesībaizsardzības sistēmai</a:t>
            </a:r>
          </a:p>
        </p:txBody>
      </p:sp>
      <p:sp>
        <p:nvSpPr>
          <p:cNvPr id="9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281806" y="2667699"/>
            <a:ext cx="9300593" cy="345846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2000" dirty="0"/>
              <a:t>Valsts </a:t>
            </a:r>
            <a:r>
              <a:rPr lang="lv-LV" sz="2000" b="1" dirty="0"/>
              <a:t>ātri un efektīvi palīdz tiesību aizsardzībā </a:t>
            </a:r>
            <a:r>
              <a:rPr lang="lv-LV" sz="2000" dirty="0"/>
              <a:t>ikvienam un cilvēki apzinās savas un citu tiesības un ievēro likumu.</a:t>
            </a:r>
          </a:p>
          <a:p>
            <a:pPr marL="0" indent="0">
              <a:buNone/>
            </a:pPr>
            <a:endParaRPr lang="lv-LV" sz="500" dirty="0"/>
          </a:p>
          <a:p>
            <a:pPr marL="0" indent="0">
              <a:buNone/>
            </a:pPr>
            <a:r>
              <a:rPr lang="lv-LV" sz="2000" dirty="0"/>
              <a:t>Vispirms uzlabojams </a:t>
            </a:r>
            <a:r>
              <a:rPr lang="lv-LV" sz="2000" b="1" dirty="0"/>
              <a:t>lietu izskatīšanas ilgums</a:t>
            </a:r>
            <a:r>
              <a:rPr lang="lv-LV" sz="2000" dirty="0"/>
              <a:t>, gan pirmstiesas izmeklēšanas, gan tiesu pirmajās instancēs, mainot neefektīvus procesus ieviešot </a:t>
            </a:r>
            <a:r>
              <a:rPr lang="lv-LV" sz="2000" b="1" dirty="0"/>
              <a:t>MI tehnoloģijas</a:t>
            </a:r>
            <a:r>
              <a:rPr lang="lv-LV" sz="2000" dirty="0"/>
              <a:t>.</a:t>
            </a:r>
          </a:p>
          <a:p>
            <a:pPr marL="0" indent="0">
              <a:buNone/>
            </a:pPr>
            <a:endParaRPr lang="lv-LV" sz="500" dirty="0"/>
          </a:p>
          <a:p>
            <a:pPr marL="0" indent="0">
              <a:buNone/>
            </a:pPr>
            <a:r>
              <a:rPr lang="lv-LV" sz="2000" dirty="0"/>
              <a:t>Plašāk izmantojami </a:t>
            </a:r>
            <a:r>
              <a:rPr lang="lv-LV" sz="2000" b="1" dirty="0"/>
              <a:t>alternatīvie strīdu risināšanas veidi</a:t>
            </a:r>
            <a:r>
              <a:rPr lang="lv-LV" sz="2000" dirty="0"/>
              <a:t>, kas var atslogot tiesas.</a:t>
            </a:r>
          </a:p>
          <a:p>
            <a:pPr marL="0" indent="0">
              <a:buNone/>
            </a:pPr>
            <a:endParaRPr lang="lv-LV" sz="500" dirty="0"/>
          </a:p>
          <a:p>
            <a:pPr marL="0" indent="0">
              <a:buNone/>
              <a:defRPr sz="2000"/>
            </a:pPr>
            <a:endParaRPr lang="lv-LV" sz="800" dirty="0"/>
          </a:p>
        </p:txBody>
      </p:sp>
      <p:sp>
        <p:nvSpPr>
          <p:cNvPr id="96" name="Slide Number Placeholder 3"/>
          <p:cNvSpPr txBox="1">
            <a:spLocks noGrp="1"/>
          </p:cNvSpPr>
          <p:nvPr>
            <p:ph type="sldNum" sz="quarter" idx="4294967295"/>
          </p:nvPr>
        </p:nvSpPr>
        <p:spPr>
          <a:xfrm>
            <a:off x="11169739" y="6404292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pic>
        <p:nvPicPr>
          <p:cNvPr id="97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722" y="3038698"/>
            <a:ext cx="1851956" cy="164896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77491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CB1FF0C2-1EDD-394E-883A-3770828F7F0C}"/>
              </a:ext>
            </a:extLst>
          </p:cNvPr>
          <p:cNvSpPr/>
          <p:nvPr/>
        </p:nvSpPr>
        <p:spPr>
          <a:xfrm>
            <a:off x="3218911" y="5189131"/>
            <a:ext cx="5680364" cy="979055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chemeClr val="bg2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ea typeface="宋体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680B1AB-8C07-D64A-85F4-FE8790D29892}"/>
              </a:ext>
            </a:extLst>
          </p:cNvPr>
          <p:cNvGrpSpPr/>
          <p:nvPr/>
        </p:nvGrpSpPr>
        <p:grpSpPr>
          <a:xfrm>
            <a:off x="3929928" y="1283200"/>
            <a:ext cx="4324350" cy="4324350"/>
            <a:chOff x="3933825" y="1367090"/>
            <a:chExt cx="4324350" cy="432435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EE0C297-5E27-EC4B-84F0-D468F5A5FAB4}"/>
                </a:ext>
              </a:extLst>
            </p:cNvPr>
            <p:cNvGrpSpPr/>
            <p:nvPr/>
          </p:nvGrpSpPr>
          <p:grpSpPr>
            <a:xfrm>
              <a:off x="3933825" y="1367090"/>
              <a:ext cx="4324350" cy="4324350"/>
              <a:chOff x="916854" y="2017279"/>
              <a:chExt cx="2697163" cy="2433638"/>
            </a:xfrm>
          </p:grpSpPr>
          <p:sp>
            <p:nvSpPr>
              <p:cNvPr id="8" name="Freeform 527">
                <a:extLst>
                  <a:ext uri="{FF2B5EF4-FFF2-40B4-BE49-F238E27FC236}">
                    <a16:creationId xmlns:a16="http://schemas.microsoft.com/office/drawing/2014/main" id="{02DB3071-7F2F-9841-ACCF-E2F9E576DE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854" y="2017279"/>
                <a:ext cx="1546225" cy="1754188"/>
              </a:xfrm>
              <a:custGeom>
                <a:avLst/>
                <a:gdLst>
                  <a:gd name="T0" fmla="*/ 1412 w 2717"/>
                  <a:gd name="T1" fmla="*/ 2764 h 3417"/>
                  <a:gd name="T2" fmla="*/ 1335 w 2717"/>
                  <a:gd name="T3" fmla="*/ 2371 h 3417"/>
                  <a:gd name="T4" fmla="*/ 2353 w 2717"/>
                  <a:gd name="T5" fmla="*/ 1335 h 3417"/>
                  <a:gd name="T6" fmla="*/ 2717 w 2717"/>
                  <a:gd name="T7" fmla="*/ 663 h 3417"/>
                  <a:gd name="T8" fmla="*/ 2354 w 2717"/>
                  <a:gd name="T9" fmla="*/ 0 h 3417"/>
                  <a:gd name="T10" fmla="*/ 0 w 2717"/>
                  <a:gd name="T11" fmla="*/ 2371 h 3417"/>
                  <a:gd name="T12" fmla="*/ 242 w 2717"/>
                  <a:gd name="T13" fmla="*/ 3417 h 3417"/>
                  <a:gd name="T14" fmla="*/ 626 w 2717"/>
                  <a:gd name="T15" fmla="*/ 2785 h 3417"/>
                  <a:gd name="T16" fmla="*/ 1412 w 2717"/>
                  <a:gd name="T17" fmla="*/ 2764 h 3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17" h="3417">
                    <a:moveTo>
                      <a:pt x="1412" y="2764"/>
                    </a:moveTo>
                    <a:cubicBezTo>
                      <a:pt x="1362" y="2643"/>
                      <a:pt x="1335" y="2510"/>
                      <a:pt x="1335" y="2371"/>
                    </a:cubicBezTo>
                    <a:cubicBezTo>
                      <a:pt x="1335" y="1805"/>
                      <a:pt x="1789" y="1345"/>
                      <a:pt x="2353" y="1335"/>
                    </a:cubicBezTo>
                    <a:lnTo>
                      <a:pt x="2717" y="663"/>
                    </a:lnTo>
                    <a:lnTo>
                      <a:pt x="2354" y="0"/>
                    </a:lnTo>
                    <a:cubicBezTo>
                      <a:pt x="1052" y="9"/>
                      <a:pt x="0" y="1067"/>
                      <a:pt x="0" y="2371"/>
                    </a:cubicBezTo>
                    <a:cubicBezTo>
                      <a:pt x="0" y="2746"/>
                      <a:pt x="87" y="3101"/>
                      <a:pt x="242" y="3417"/>
                    </a:cubicBezTo>
                    <a:lnTo>
                      <a:pt x="626" y="2785"/>
                    </a:lnTo>
                    <a:lnTo>
                      <a:pt x="1412" y="2764"/>
                    </a:lnTo>
                    <a:close/>
                  </a:path>
                </a:pathLst>
              </a:custGeom>
              <a:solidFill>
                <a:srgbClr val="941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528">
                <a:extLst>
                  <a:ext uri="{FF2B5EF4-FFF2-40B4-BE49-F238E27FC236}">
                    <a16:creationId xmlns:a16="http://schemas.microsoft.com/office/drawing/2014/main" id="{B485948C-0008-7B46-BA5E-9935EAF4C1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7667" y="2020454"/>
                <a:ext cx="1276350" cy="1819275"/>
              </a:xfrm>
              <a:custGeom>
                <a:avLst/>
                <a:gdLst>
                  <a:gd name="T0" fmla="*/ 0 w 2244"/>
                  <a:gd name="T1" fmla="*/ 1339 h 3548"/>
                  <a:gd name="T2" fmla="*/ 909 w 2244"/>
                  <a:gd name="T3" fmla="*/ 2367 h 3548"/>
                  <a:gd name="T4" fmla="*/ 768 w 2244"/>
                  <a:gd name="T5" fmla="*/ 2889 h 3548"/>
                  <a:gd name="T6" fmla="*/ 1161 w 2244"/>
                  <a:gd name="T7" fmla="*/ 3531 h 3548"/>
                  <a:gd name="T8" fmla="*/ 1929 w 2244"/>
                  <a:gd name="T9" fmla="*/ 3548 h 3548"/>
                  <a:gd name="T10" fmla="*/ 2244 w 2244"/>
                  <a:gd name="T11" fmla="*/ 2367 h 3548"/>
                  <a:gd name="T12" fmla="*/ 8 w 2244"/>
                  <a:gd name="T13" fmla="*/ 0 h 3548"/>
                  <a:gd name="T14" fmla="*/ 369 w 2244"/>
                  <a:gd name="T15" fmla="*/ 659 h 3548"/>
                  <a:gd name="T16" fmla="*/ 0 w 2244"/>
                  <a:gd name="T17" fmla="*/ 1339 h 3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44" h="3548">
                    <a:moveTo>
                      <a:pt x="0" y="1339"/>
                    </a:moveTo>
                    <a:cubicBezTo>
                      <a:pt x="512" y="1402"/>
                      <a:pt x="909" y="1838"/>
                      <a:pt x="909" y="2367"/>
                    </a:cubicBezTo>
                    <a:cubicBezTo>
                      <a:pt x="909" y="2558"/>
                      <a:pt x="857" y="2736"/>
                      <a:pt x="768" y="2889"/>
                    </a:cubicBezTo>
                    <a:lnTo>
                      <a:pt x="1161" y="3531"/>
                    </a:lnTo>
                    <a:lnTo>
                      <a:pt x="1929" y="3548"/>
                    </a:lnTo>
                    <a:cubicBezTo>
                      <a:pt x="2129" y="3200"/>
                      <a:pt x="2244" y="2797"/>
                      <a:pt x="2244" y="2367"/>
                    </a:cubicBezTo>
                    <a:cubicBezTo>
                      <a:pt x="2244" y="1103"/>
                      <a:pt x="1254" y="70"/>
                      <a:pt x="8" y="0"/>
                    </a:cubicBezTo>
                    <a:lnTo>
                      <a:pt x="369" y="659"/>
                    </a:lnTo>
                    <a:lnTo>
                      <a:pt x="0" y="1339"/>
                    </a:lnTo>
                    <a:close/>
                  </a:path>
                </a:pathLst>
              </a:custGeom>
              <a:solidFill>
                <a:srgbClr val="941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529">
                <a:extLst>
                  <a:ext uri="{FF2B5EF4-FFF2-40B4-BE49-F238E27FC236}">
                    <a16:creationId xmlns:a16="http://schemas.microsoft.com/office/drawing/2014/main" id="{BA951FCF-5E8E-B542-B772-C8AB1AF718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4654" y="3503179"/>
                <a:ext cx="2295525" cy="947738"/>
              </a:xfrm>
              <a:custGeom>
                <a:avLst/>
                <a:gdLst>
                  <a:gd name="T0" fmla="*/ 2870 w 4033"/>
                  <a:gd name="T1" fmla="*/ 119 h 1848"/>
                  <a:gd name="T2" fmla="*/ 2057 w 4033"/>
                  <a:gd name="T3" fmla="*/ 513 h 1848"/>
                  <a:gd name="T4" fmla="*/ 1162 w 4033"/>
                  <a:gd name="T5" fmla="*/ 0 h 1848"/>
                  <a:gd name="T6" fmla="*/ 387 w 4033"/>
                  <a:gd name="T7" fmla="*/ 21 h 1848"/>
                  <a:gd name="T8" fmla="*/ 0 w 4033"/>
                  <a:gd name="T9" fmla="*/ 658 h 1848"/>
                  <a:gd name="T10" fmla="*/ 2057 w 4033"/>
                  <a:gd name="T11" fmla="*/ 1848 h 1848"/>
                  <a:gd name="T12" fmla="*/ 4033 w 4033"/>
                  <a:gd name="T13" fmla="*/ 788 h 1848"/>
                  <a:gd name="T14" fmla="*/ 3270 w 4033"/>
                  <a:gd name="T15" fmla="*/ 771 h 1848"/>
                  <a:gd name="T16" fmla="*/ 2870 w 4033"/>
                  <a:gd name="T17" fmla="*/ 119 h 1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33" h="1848">
                    <a:moveTo>
                      <a:pt x="2870" y="119"/>
                    </a:moveTo>
                    <a:cubicBezTo>
                      <a:pt x="2680" y="359"/>
                      <a:pt x="2387" y="513"/>
                      <a:pt x="2057" y="513"/>
                    </a:cubicBezTo>
                    <a:cubicBezTo>
                      <a:pt x="1675" y="513"/>
                      <a:pt x="1342" y="307"/>
                      <a:pt x="1162" y="0"/>
                    </a:cubicBezTo>
                    <a:lnTo>
                      <a:pt x="387" y="21"/>
                    </a:lnTo>
                    <a:lnTo>
                      <a:pt x="0" y="658"/>
                    </a:lnTo>
                    <a:cubicBezTo>
                      <a:pt x="410" y="1369"/>
                      <a:pt x="1177" y="1848"/>
                      <a:pt x="2057" y="1848"/>
                    </a:cubicBezTo>
                    <a:cubicBezTo>
                      <a:pt x="2882" y="1848"/>
                      <a:pt x="3608" y="1427"/>
                      <a:pt x="4033" y="788"/>
                    </a:cubicBezTo>
                    <a:lnTo>
                      <a:pt x="3270" y="771"/>
                    </a:lnTo>
                    <a:lnTo>
                      <a:pt x="2870" y="119"/>
                    </a:lnTo>
                    <a:close/>
                  </a:path>
                </a:pathLst>
              </a:custGeom>
              <a:solidFill>
                <a:srgbClr val="941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" name="Freeform: Shape 27">
              <a:extLst>
                <a:ext uri="{FF2B5EF4-FFF2-40B4-BE49-F238E27FC236}">
                  <a16:creationId xmlns:a16="http://schemas.microsoft.com/office/drawing/2014/main" id="{DD2FB932-D5D2-B647-AADB-14D8CAF3BD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3826" y="1367090"/>
              <a:ext cx="2280129" cy="3117030"/>
            </a:xfrm>
            <a:custGeom>
              <a:avLst/>
              <a:gdLst>
                <a:gd name="connsiteX0" fmla="*/ 2147846 w 2280129"/>
                <a:gd name="connsiteY0" fmla="*/ 0 h 3117030"/>
                <a:gd name="connsiteX1" fmla="*/ 2280129 w 2280129"/>
                <a:gd name="connsiteY1" fmla="*/ 241552 h 3117030"/>
                <a:gd name="connsiteX2" fmla="*/ 2162176 w 2280129"/>
                <a:gd name="connsiteY2" fmla="*/ 235596 h 3117030"/>
                <a:gd name="connsiteX3" fmla="*/ 235596 w 2280129"/>
                <a:gd name="connsiteY3" fmla="*/ 2162176 h 3117030"/>
                <a:gd name="connsiteX4" fmla="*/ 322212 w 2280129"/>
                <a:gd name="connsiteY4" fmla="*/ 2735082 h 3117030"/>
                <a:gd name="connsiteX5" fmla="*/ 371345 w 2280129"/>
                <a:gd name="connsiteY5" fmla="*/ 2869326 h 3117030"/>
                <a:gd name="connsiteX6" fmla="*/ 220807 w 2280129"/>
                <a:gd name="connsiteY6" fmla="*/ 3117030 h 3117030"/>
                <a:gd name="connsiteX7" fmla="*/ 0 w 2280129"/>
                <a:gd name="connsiteY7" fmla="*/ 2162856 h 3117030"/>
                <a:gd name="connsiteX8" fmla="*/ 2147846 w 2280129"/>
                <a:gd name="connsiteY8" fmla="*/ 0 h 3117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0129" h="3117030">
                  <a:moveTo>
                    <a:pt x="2147846" y="0"/>
                  </a:moveTo>
                  <a:lnTo>
                    <a:pt x="2280129" y="241552"/>
                  </a:lnTo>
                  <a:lnTo>
                    <a:pt x="2162176" y="235596"/>
                  </a:lnTo>
                  <a:cubicBezTo>
                    <a:pt x="1098155" y="235596"/>
                    <a:pt x="235596" y="1098155"/>
                    <a:pt x="235596" y="2162176"/>
                  </a:cubicBezTo>
                  <a:cubicBezTo>
                    <a:pt x="235596" y="2361680"/>
                    <a:pt x="265921" y="2554101"/>
                    <a:pt x="322212" y="2735082"/>
                  </a:cubicBezTo>
                  <a:lnTo>
                    <a:pt x="371345" y="2869326"/>
                  </a:lnTo>
                  <a:lnTo>
                    <a:pt x="220807" y="3117030"/>
                  </a:lnTo>
                  <a:cubicBezTo>
                    <a:pt x="79381" y="2828771"/>
                    <a:pt x="0" y="2504936"/>
                    <a:pt x="0" y="2162856"/>
                  </a:cubicBezTo>
                  <a:cubicBezTo>
                    <a:pt x="0" y="973331"/>
                    <a:pt x="959870" y="8210"/>
                    <a:pt x="2147846" y="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reeform: Shape 28">
              <a:extLst>
                <a:ext uri="{FF2B5EF4-FFF2-40B4-BE49-F238E27FC236}">
                  <a16:creationId xmlns:a16="http://schemas.microsoft.com/office/drawing/2014/main" id="{8ACFC6D0-1BA8-BB44-BF85-EEF0B755A8A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9104" y="1372732"/>
              <a:ext cx="2039071" cy="3232684"/>
            </a:xfrm>
            <a:custGeom>
              <a:avLst/>
              <a:gdLst>
                <a:gd name="connsiteX0" fmla="*/ 0 w 2039071"/>
                <a:gd name="connsiteY0" fmla="*/ 0 h 3232684"/>
                <a:gd name="connsiteX1" fmla="*/ 2039071 w 2039071"/>
                <a:gd name="connsiteY1" fmla="*/ 2156641 h 3232684"/>
                <a:gd name="connsiteX2" fmla="*/ 1751814 w 2039071"/>
                <a:gd name="connsiteY2" fmla="*/ 3232684 h 3232684"/>
                <a:gd name="connsiteX3" fmla="*/ 1478736 w 2039071"/>
                <a:gd name="connsiteY3" fmla="*/ 3226645 h 3232684"/>
                <a:gd name="connsiteX4" fmla="*/ 1570950 w 2039071"/>
                <a:gd name="connsiteY4" fmla="*/ 3074857 h 3232684"/>
                <a:gd name="connsiteX5" fmla="*/ 1803477 w 2039071"/>
                <a:gd name="connsiteY5" fmla="*/ 2156534 h 3232684"/>
                <a:gd name="connsiteX6" fmla="*/ 265170 w 2039071"/>
                <a:gd name="connsiteY6" fmla="*/ 269095 h 3232684"/>
                <a:gd name="connsiteX7" fmla="*/ 136797 w 2039071"/>
                <a:gd name="connsiteY7" fmla="*/ 249503 h 3232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39071" h="3232684">
                  <a:moveTo>
                    <a:pt x="0" y="0"/>
                  </a:moveTo>
                  <a:cubicBezTo>
                    <a:pt x="1136262" y="63779"/>
                    <a:pt x="2039071" y="1004975"/>
                    <a:pt x="2039071" y="2156641"/>
                  </a:cubicBezTo>
                  <a:cubicBezTo>
                    <a:pt x="2039071" y="2548427"/>
                    <a:pt x="1934199" y="2915611"/>
                    <a:pt x="1751814" y="3232684"/>
                  </a:cubicBezTo>
                  <a:lnTo>
                    <a:pt x="1478736" y="3226645"/>
                  </a:lnTo>
                  <a:lnTo>
                    <a:pt x="1570950" y="3074857"/>
                  </a:lnTo>
                  <a:cubicBezTo>
                    <a:pt x="1719243" y="2801873"/>
                    <a:pt x="1803477" y="2489041"/>
                    <a:pt x="1803477" y="2156534"/>
                  </a:cubicBezTo>
                  <a:cubicBezTo>
                    <a:pt x="1803477" y="1225516"/>
                    <a:pt x="1143081" y="448742"/>
                    <a:pt x="265170" y="269095"/>
                  </a:cubicBezTo>
                  <a:lnTo>
                    <a:pt x="136797" y="249503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" name="Freeform: Shape 29">
              <a:extLst>
                <a:ext uri="{FF2B5EF4-FFF2-40B4-BE49-F238E27FC236}">
                  <a16:creationId xmlns:a16="http://schemas.microsoft.com/office/drawing/2014/main" id="{AB125213-5D58-E043-885F-57DE5E73A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8891" y="4368643"/>
              <a:ext cx="3680405" cy="1322797"/>
            </a:xfrm>
            <a:custGeom>
              <a:avLst/>
              <a:gdLst>
                <a:gd name="connsiteX0" fmla="*/ 145028 w 3680405"/>
                <a:gd name="connsiteY0" fmla="*/ 0 h 1322797"/>
                <a:gd name="connsiteX1" fmla="*/ 183058 w 3680405"/>
                <a:gd name="connsiteY1" fmla="*/ 78946 h 1322797"/>
                <a:gd name="connsiteX2" fmla="*/ 1877110 w 3680405"/>
                <a:gd name="connsiteY2" fmla="*/ 1087203 h 1322797"/>
                <a:gd name="connsiteX3" fmla="*/ 3363753 w 3680405"/>
                <a:gd name="connsiteY3" fmla="*/ 386107 h 1322797"/>
                <a:gd name="connsiteX4" fmla="*/ 3390461 w 3680405"/>
                <a:gd name="connsiteY4" fmla="*/ 350391 h 1322797"/>
                <a:gd name="connsiteX5" fmla="*/ 3680405 w 3680405"/>
                <a:gd name="connsiteY5" fmla="*/ 356842 h 1322797"/>
                <a:gd name="connsiteX6" fmla="*/ 1877162 w 3680405"/>
                <a:gd name="connsiteY6" fmla="*/ 1322797 h 1322797"/>
                <a:gd name="connsiteX7" fmla="*/ 0 w 3680405"/>
                <a:gd name="connsiteY7" fmla="*/ 238376 h 1322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80405" h="1322797">
                  <a:moveTo>
                    <a:pt x="145028" y="0"/>
                  </a:moveTo>
                  <a:lnTo>
                    <a:pt x="183058" y="78946"/>
                  </a:lnTo>
                  <a:cubicBezTo>
                    <a:pt x="509304" y="679509"/>
                    <a:pt x="1145596" y="1087203"/>
                    <a:pt x="1877110" y="1087203"/>
                  </a:cubicBezTo>
                  <a:cubicBezTo>
                    <a:pt x="2475622" y="1087203"/>
                    <a:pt x="3010390" y="814284"/>
                    <a:pt x="3363753" y="386107"/>
                  </a:cubicBezTo>
                  <a:lnTo>
                    <a:pt x="3390461" y="350391"/>
                  </a:lnTo>
                  <a:lnTo>
                    <a:pt x="3680405" y="356842"/>
                  </a:lnTo>
                  <a:cubicBezTo>
                    <a:pt x="3292562" y="939149"/>
                    <a:pt x="2630034" y="1322797"/>
                    <a:pt x="1877162" y="1322797"/>
                  </a:cubicBezTo>
                  <a:cubicBezTo>
                    <a:pt x="1074098" y="1322797"/>
                    <a:pt x="374155" y="886295"/>
                    <a:pt x="0" y="238376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C3228AB-2969-8646-BF36-A4546898496A}"/>
              </a:ext>
            </a:extLst>
          </p:cNvPr>
          <p:cNvGrpSpPr/>
          <p:nvPr/>
        </p:nvGrpSpPr>
        <p:grpSpPr>
          <a:xfrm>
            <a:off x="8921977" y="2699523"/>
            <a:ext cx="2937088" cy="1967261"/>
            <a:chOff x="8921977" y="1282059"/>
            <a:chExt cx="2937088" cy="196726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9AD78C7-B7E4-664D-A924-7F704DC1E1DE}"/>
                </a:ext>
              </a:extLst>
            </p:cNvPr>
            <p:cNvSpPr txBox="1"/>
            <p:nvPr/>
          </p:nvSpPr>
          <p:spPr>
            <a:xfrm>
              <a:off x="8921977" y="1282059"/>
              <a:ext cx="2937088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 err="1">
                  <a:solidFill>
                    <a:schemeClr val="bg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Produktivitāte</a:t>
              </a:r>
              <a:r>
                <a:rPr lang="en-US" b="1" dirty="0">
                  <a:solidFill>
                    <a:schemeClr val="bg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un </a:t>
              </a:r>
              <a:r>
                <a:rPr lang="en-US" b="1" dirty="0" err="1">
                  <a:solidFill>
                    <a:schemeClr val="bg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ienākumi</a:t>
              </a:r>
              <a:endParaRPr lang="en-US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6EE65C7-C56C-B94A-A153-4EBED216133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323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lv-LV" sz="1600" dirty="0">
                  <a:solidFill>
                    <a:schemeClr val="bg2">
                      <a:lumMod val="25000"/>
                    </a:schemeClr>
                  </a:solidFill>
                  <a:latin typeface="Verdana" panose="020B0604030504040204" pitchFamily="34" charset="0"/>
                  <a:ea typeface="Times New Roman" panose="02020603050405020304" pitchFamily="18" charset="0"/>
                </a:rPr>
                <a:t>Galvenais konkurētspējas un izaugsmes nosacījums- cilvēkresursi, investīcijas, pārvaldības procesi un inovācija.</a:t>
              </a:r>
              <a:endParaRPr lang="en-US" sz="1600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2BC1F3D-618B-1F4D-B740-DE04A13CE0DC}"/>
              </a:ext>
            </a:extLst>
          </p:cNvPr>
          <p:cNvGrpSpPr/>
          <p:nvPr/>
        </p:nvGrpSpPr>
        <p:grpSpPr>
          <a:xfrm>
            <a:off x="793914" y="4265722"/>
            <a:ext cx="3062201" cy="2069276"/>
            <a:chOff x="793914" y="2892121"/>
            <a:chExt cx="3062201" cy="2069276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AD56D9C-E74C-DE41-BA4D-145A89028295}"/>
                </a:ext>
              </a:extLst>
            </p:cNvPr>
            <p:cNvSpPr txBox="1"/>
            <p:nvPr/>
          </p:nvSpPr>
          <p:spPr>
            <a:xfrm>
              <a:off x="793914" y="2892121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 err="1">
                  <a:solidFill>
                    <a:schemeClr val="bg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Sociālā</a:t>
              </a:r>
              <a:r>
                <a:rPr lang="en-US" b="1" dirty="0">
                  <a:solidFill>
                    <a:schemeClr val="bg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b="1" dirty="0" err="1">
                  <a:solidFill>
                    <a:schemeClr val="bg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uzticēšanās</a:t>
              </a:r>
              <a:endParaRPr lang="en-US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CA8E68E-4D61-0D45-854D-0F06BB8600FE}"/>
                </a:ext>
              </a:extLst>
            </p:cNvPr>
            <p:cNvSpPr txBox="1"/>
            <p:nvPr/>
          </p:nvSpPr>
          <p:spPr>
            <a:xfrm>
              <a:off x="926822" y="3391737"/>
              <a:ext cx="292929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lv-LV" sz="1600" dirty="0">
                  <a:solidFill>
                    <a:schemeClr val="tx2">
                      <a:lumMod val="75000"/>
                    </a:schemeClr>
                  </a:solidFill>
                  <a:latin typeface="Verdana" panose="020B0604030504040204" pitchFamily="34" charset="0"/>
                  <a:ea typeface="Times New Roman" panose="02020603050405020304" pitchFamily="18" charset="0"/>
                </a:rPr>
                <a:t>Svarīgākais sabiedrības resurss un attīstības dimensija kopienu, uzņēmēju un pārvaldības sadarbības veidošanai un demokrātijas īstenošanai.</a:t>
              </a:r>
              <a:endParaRPr lang="en-US" sz="16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885B87D-9506-D14A-9BD9-CA497D1951A2}"/>
              </a:ext>
            </a:extLst>
          </p:cNvPr>
          <p:cNvGrpSpPr/>
          <p:nvPr/>
        </p:nvGrpSpPr>
        <p:grpSpPr>
          <a:xfrm>
            <a:off x="281823" y="1074709"/>
            <a:ext cx="3267457" cy="2470464"/>
            <a:chOff x="274028" y="1935465"/>
            <a:chExt cx="3267457" cy="247046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09A3E43-B739-424D-ACD6-5276F0CAF27E}"/>
                </a:ext>
              </a:extLst>
            </p:cNvPr>
            <p:cNvSpPr txBox="1"/>
            <p:nvPr/>
          </p:nvSpPr>
          <p:spPr>
            <a:xfrm>
              <a:off x="274028" y="1935465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 err="1">
                  <a:solidFill>
                    <a:schemeClr val="bg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Iespēju</a:t>
              </a:r>
              <a:r>
                <a:rPr lang="en-US" b="1" dirty="0">
                  <a:solidFill>
                    <a:schemeClr val="bg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b="1" dirty="0" err="1">
                  <a:solidFill>
                    <a:schemeClr val="bg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vienlīdzība</a:t>
              </a:r>
              <a:endParaRPr lang="en-US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39C44AE-64EF-6D4E-B302-2AD4C9CAC9EC}"/>
                </a:ext>
              </a:extLst>
            </p:cNvPr>
            <p:cNvSpPr txBox="1"/>
            <p:nvPr/>
          </p:nvSpPr>
          <p:spPr>
            <a:xfrm>
              <a:off x="274028" y="2343826"/>
              <a:ext cx="3267457" cy="206210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lv-LV" sz="1600" dirty="0">
                  <a:solidFill>
                    <a:schemeClr val="bg2">
                      <a:lumMod val="25000"/>
                    </a:schemeClr>
                  </a:solidFill>
                  <a:latin typeface="Verdana" panose="020B0604030504040204" pitchFamily="34" charset="0"/>
                  <a:ea typeface="Times New Roman" panose="02020603050405020304" pitchFamily="18" charset="0"/>
                </a:rPr>
                <a:t>Sociālā taisnīguma pamatnosacījums un viens no ienākumu nevienlīdzības mazināšanas faktoriem attīstības šķēršļu novēršanai, publisko pakalpojumu vienlīdzīga pieejamība visā Latvijas teritorijā. </a:t>
              </a:r>
              <a:endParaRPr lang="en-US" sz="1600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F7A8356B-1ABC-964F-83E2-1B34417DA439}"/>
              </a:ext>
            </a:extLst>
          </p:cNvPr>
          <p:cNvSpPr txBox="1"/>
          <p:nvPr/>
        </p:nvSpPr>
        <p:spPr>
          <a:xfrm rot="18900000">
            <a:off x="3661814" y="2447034"/>
            <a:ext cx="28539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spc="16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IESPĒJU VIENLĪDZĪBA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7CDDBAF-6837-3E41-B8D1-9E9261712DBF}"/>
              </a:ext>
            </a:extLst>
          </p:cNvPr>
          <p:cNvSpPr txBox="1"/>
          <p:nvPr/>
        </p:nvSpPr>
        <p:spPr>
          <a:xfrm>
            <a:off x="4575994" y="4691655"/>
            <a:ext cx="29661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spc="16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SOCIĀLĀ UZTICĒŠANĀS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F46684B-7E4C-2040-99B4-8FEF9D102854}"/>
              </a:ext>
            </a:extLst>
          </p:cNvPr>
          <p:cNvSpPr txBox="1"/>
          <p:nvPr/>
        </p:nvSpPr>
        <p:spPr>
          <a:xfrm rot="3600000">
            <a:off x="6119774" y="2677956"/>
            <a:ext cx="2372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spc="16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PRODUKTIVITĀTE </a:t>
            </a:r>
          </a:p>
          <a:p>
            <a:pPr algn="ctr"/>
            <a:r>
              <a:rPr lang="en-US" sz="1400" b="1" spc="16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IENĀKUMI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8E24A303-9487-0B44-AA27-E78F3FE13C62}"/>
              </a:ext>
            </a:extLst>
          </p:cNvPr>
          <p:cNvSpPr txBox="1">
            <a:spLocks/>
          </p:cNvSpPr>
          <p:nvPr/>
        </p:nvSpPr>
        <p:spPr>
          <a:xfrm>
            <a:off x="948860" y="292192"/>
            <a:ext cx="10515600" cy="7390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NAP2027 stratēģiskie mērķi</a:t>
            </a:r>
            <a:endParaRPr lang="en-US" sz="2200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019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56326B2-F8DC-1B4B-A14F-C9A45EBEB9E3}"/>
              </a:ext>
            </a:extLst>
          </p:cNvPr>
          <p:cNvGraphicFramePr/>
          <p:nvPr/>
        </p:nvGraphicFramePr>
        <p:xfrm>
          <a:off x="6299200" y="1160824"/>
          <a:ext cx="4927600" cy="6351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30651B6F-A26A-F14F-BF68-48E5F5CC6492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altLang="en-US" sz="2800" b="1" dirty="0">
                <a:solidFill>
                  <a:srgbClr val="9D223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NAP2027 vadmotīvs 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0310C4CB-B9F4-7440-9692-33C32429A645}"/>
              </a:ext>
            </a:extLst>
          </p:cNvPr>
          <p:cNvGraphicFramePr/>
          <p:nvPr/>
        </p:nvGraphicFramePr>
        <p:xfrm>
          <a:off x="317500" y="2516911"/>
          <a:ext cx="5854700" cy="3975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9C2AFA69-3971-8D41-89F0-870F1348D8F7}"/>
              </a:ext>
            </a:extLst>
          </p:cNvPr>
          <p:cNvGraphicFramePr/>
          <p:nvPr/>
        </p:nvGraphicFramePr>
        <p:xfrm>
          <a:off x="736600" y="1191348"/>
          <a:ext cx="10617200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368605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812CF18-9A90-DB4F-8B25-8225A9B2E969}"/>
              </a:ext>
            </a:extLst>
          </p:cNvPr>
          <p:cNvGrpSpPr/>
          <p:nvPr/>
        </p:nvGrpSpPr>
        <p:grpSpPr>
          <a:xfrm>
            <a:off x="272137" y="1046480"/>
            <a:ext cx="3715173" cy="5580222"/>
            <a:chOff x="670560" y="1046480"/>
            <a:chExt cx="2306321" cy="491744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49A2FEB-396B-3644-9282-FFD174B0E215}"/>
                </a:ext>
              </a:extLst>
            </p:cNvPr>
            <p:cNvGrpSpPr/>
            <p:nvPr/>
          </p:nvGrpSpPr>
          <p:grpSpPr>
            <a:xfrm>
              <a:off x="670560" y="1046480"/>
              <a:ext cx="2306321" cy="1046480"/>
              <a:chOff x="670560" y="1046480"/>
              <a:chExt cx="2306321" cy="1046480"/>
            </a:xfrm>
          </p:grpSpPr>
          <p:sp>
            <p:nvSpPr>
              <p:cNvPr id="9" name="Rectangle: Rounded Corners 33">
                <a:extLst>
                  <a:ext uri="{FF2B5EF4-FFF2-40B4-BE49-F238E27FC236}">
                    <a16:creationId xmlns:a16="http://schemas.microsoft.com/office/drawing/2014/main" id="{FECE5684-D6CB-B24B-95CD-C9961C9693F3}"/>
                  </a:ext>
                </a:extLst>
              </p:cNvPr>
              <p:cNvSpPr/>
              <p:nvPr/>
            </p:nvSpPr>
            <p:spPr>
              <a:xfrm>
                <a:off x="670560" y="1046480"/>
                <a:ext cx="2306320" cy="1046480"/>
              </a:xfrm>
              <a:prstGeom prst="roundRect">
                <a:avLst>
                  <a:gd name="adj" fmla="val 2418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: Shape 80">
                <a:extLst>
                  <a:ext uri="{FF2B5EF4-FFF2-40B4-BE49-F238E27FC236}">
                    <a16:creationId xmlns:a16="http://schemas.microsoft.com/office/drawing/2014/main" id="{69C8E89F-AC46-A94F-BC5A-562291C4824A}"/>
                  </a:ext>
                </a:extLst>
              </p:cNvPr>
              <p:cNvSpPr/>
              <p:nvPr/>
            </p:nvSpPr>
            <p:spPr>
              <a:xfrm>
                <a:off x="943216" y="1317836"/>
                <a:ext cx="2033665" cy="775124"/>
              </a:xfrm>
              <a:custGeom>
                <a:avLst/>
                <a:gdLst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646370 w 2033665"/>
                  <a:gd name="connsiteY8" fmla="*/ 535512 h 775124"/>
                  <a:gd name="connsiteX9" fmla="*/ 1795921 w 2033665"/>
                  <a:gd name="connsiteY9" fmla="*/ 236441 h 775124"/>
                  <a:gd name="connsiteX10" fmla="*/ 1795921 w 2033665"/>
                  <a:gd name="connsiteY10" fmla="*/ 61380 h 775124"/>
                  <a:gd name="connsiteX11" fmla="*/ 1788469 w 2033665"/>
                  <a:gd name="connsiteY11" fmla="*/ 24469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1795921 w 2033665"/>
                  <a:gd name="connsiteY8" fmla="*/ 236441 h 775124"/>
                  <a:gd name="connsiteX9" fmla="*/ 1795921 w 2033665"/>
                  <a:gd name="connsiteY9" fmla="*/ 61380 h 775124"/>
                  <a:gd name="connsiteX10" fmla="*/ 1788469 w 2033665"/>
                  <a:gd name="connsiteY10" fmla="*/ 24469 h 775124"/>
                  <a:gd name="connsiteX11" fmla="*/ 1771972 w 2033665"/>
                  <a:gd name="connsiteY11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1795921 w 2033665"/>
                  <a:gd name="connsiteY7" fmla="*/ 236441 h 775124"/>
                  <a:gd name="connsiteX8" fmla="*/ 1795921 w 2033665"/>
                  <a:gd name="connsiteY8" fmla="*/ 61380 h 775124"/>
                  <a:gd name="connsiteX9" fmla="*/ 1788469 w 2033665"/>
                  <a:gd name="connsiteY9" fmla="*/ 24469 h 775124"/>
                  <a:gd name="connsiteX10" fmla="*/ 1771972 w 2033665"/>
                  <a:gd name="connsiteY10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95921 w 2033665"/>
                  <a:gd name="connsiteY7" fmla="*/ 61380 h 775124"/>
                  <a:gd name="connsiteX8" fmla="*/ 1788469 w 2033665"/>
                  <a:gd name="connsiteY8" fmla="*/ 24469 h 775124"/>
                  <a:gd name="connsiteX9" fmla="*/ 1771972 w 2033665"/>
                  <a:gd name="connsiteY9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88469 w 2033665"/>
                  <a:gd name="connsiteY7" fmla="*/ 24469 h 775124"/>
                  <a:gd name="connsiteX8" fmla="*/ 1771972 w 2033665"/>
                  <a:gd name="connsiteY8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71972 w 2033665"/>
                  <a:gd name="connsiteY7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71972 w 2033665"/>
                  <a:gd name="connsiteY6" fmla="*/ 0 h 775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33665" h="775124">
                    <a:moveTo>
                      <a:pt x="1771972" y="0"/>
                    </a:moveTo>
                    <a:lnTo>
                      <a:pt x="2033665" y="247683"/>
                    </a:lnTo>
                    <a:lnTo>
                      <a:pt x="2033665" y="522064"/>
                    </a:lnTo>
                    <a:cubicBezTo>
                      <a:pt x="2033665" y="661825"/>
                      <a:pt x="1920366" y="775124"/>
                      <a:pt x="1780605" y="775124"/>
                    </a:cubicBezTo>
                    <a:lnTo>
                      <a:pt x="277429" y="775124"/>
                    </a:lnTo>
                    <a:lnTo>
                      <a:pt x="0" y="512547"/>
                    </a:lnTo>
                    <a:lnTo>
                      <a:pt x="177197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: Rounded Corners 41">
                <a:extLst>
                  <a:ext uri="{FF2B5EF4-FFF2-40B4-BE49-F238E27FC236}">
                    <a16:creationId xmlns:a16="http://schemas.microsoft.com/office/drawing/2014/main" id="{C4FDD722-8F6D-1446-8BEB-CC245A56400B}"/>
                  </a:ext>
                </a:extLst>
              </p:cNvPr>
              <p:cNvSpPr/>
              <p:nvPr/>
            </p:nvSpPr>
            <p:spPr>
              <a:xfrm>
                <a:off x="798536" y="1284388"/>
                <a:ext cx="1940600" cy="56896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cap="all" dirty="0" err="1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Sociālo</a:t>
                </a:r>
                <a:r>
                  <a:rPr lang="en-US" sz="1600" b="1" cap="all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un </a:t>
                </a:r>
                <a:r>
                  <a:rPr lang="en-US" sz="1600" b="1" cap="all" dirty="0" err="1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sabiedrisko</a:t>
                </a:r>
                <a:r>
                  <a:rPr lang="en-US" sz="1600" b="1" cap="all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US" sz="1600" b="1" cap="all" dirty="0" err="1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zinātņu</a:t>
                </a:r>
                <a:endParaRPr lang="en-US" sz="1600" b="1" cap="all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FDBB004-6200-684E-A830-9B8CB96C078A}"/>
                </a:ext>
              </a:extLst>
            </p:cNvPr>
            <p:cNvGrpSpPr/>
            <p:nvPr/>
          </p:nvGrpSpPr>
          <p:grpSpPr>
            <a:xfrm>
              <a:off x="670560" y="2316480"/>
              <a:ext cx="2306320" cy="3647440"/>
              <a:chOff x="670560" y="2316480"/>
              <a:chExt cx="2306320" cy="3647440"/>
            </a:xfrm>
          </p:grpSpPr>
          <p:sp>
            <p:nvSpPr>
              <p:cNvPr id="6" name="Rectangle: Rounded Corners 2">
                <a:extLst>
                  <a:ext uri="{FF2B5EF4-FFF2-40B4-BE49-F238E27FC236}">
                    <a16:creationId xmlns:a16="http://schemas.microsoft.com/office/drawing/2014/main" id="{BC316777-3BCC-CD47-BFF6-0EB59A856819}"/>
                  </a:ext>
                </a:extLst>
              </p:cNvPr>
              <p:cNvSpPr/>
              <p:nvPr/>
            </p:nvSpPr>
            <p:spPr>
              <a:xfrm>
                <a:off x="670560" y="2316480"/>
                <a:ext cx="2306320" cy="3647440"/>
              </a:xfrm>
              <a:prstGeom prst="roundRect">
                <a:avLst>
                  <a:gd name="adj" fmla="val 9619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: Shape 81">
                <a:extLst>
                  <a:ext uri="{FF2B5EF4-FFF2-40B4-BE49-F238E27FC236}">
                    <a16:creationId xmlns:a16="http://schemas.microsoft.com/office/drawing/2014/main" id="{8D34B6B7-9287-2740-AA5A-6334B41A97BB}"/>
                  </a:ext>
                </a:extLst>
              </p:cNvPr>
              <p:cNvSpPr/>
              <p:nvPr/>
            </p:nvSpPr>
            <p:spPr>
              <a:xfrm>
                <a:off x="948326" y="2600160"/>
                <a:ext cx="2028554" cy="3363760"/>
              </a:xfrm>
              <a:custGeom>
                <a:avLst/>
                <a:gdLst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289818 h 3363760"/>
                  <a:gd name="connsiteX10" fmla="*/ 1790810 w 2028554"/>
                  <a:gd name="connsiteY10" fmla="*/ 56006 h 3363760"/>
                  <a:gd name="connsiteX11" fmla="*/ 1782800 w 2028554"/>
                  <a:gd name="connsiteY11" fmla="*/ 16325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56006 h 3363760"/>
                  <a:gd name="connsiteX10" fmla="*/ 1782800 w 2028554"/>
                  <a:gd name="connsiteY10" fmla="*/ 16325 h 3363760"/>
                  <a:gd name="connsiteX11" fmla="*/ 1771792 w 2028554"/>
                  <a:gd name="connsiteY11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82800 w 2028554"/>
                  <a:gd name="connsiteY9" fmla="*/ 16325 h 3363760"/>
                  <a:gd name="connsiteX10" fmla="*/ 1771792 w 2028554"/>
                  <a:gd name="connsiteY10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71792 w 2028554"/>
                  <a:gd name="connsiteY9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1771792 w 2028554"/>
                  <a:gd name="connsiteY8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1771792 w 2028554"/>
                  <a:gd name="connsiteY7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1771792 w 2028554"/>
                  <a:gd name="connsiteY6" fmla="*/ 0 h 3363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8554" h="3363760">
                    <a:moveTo>
                      <a:pt x="1771792" y="0"/>
                    </a:moveTo>
                    <a:lnTo>
                      <a:pt x="2028554" y="243016"/>
                    </a:lnTo>
                    <a:lnTo>
                      <a:pt x="2028554" y="3141915"/>
                    </a:lnTo>
                    <a:cubicBezTo>
                      <a:pt x="2028554" y="3264437"/>
                      <a:pt x="1929231" y="3363760"/>
                      <a:pt x="1806709" y="3363760"/>
                    </a:cubicBezTo>
                    <a:lnTo>
                      <a:pt x="275498" y="3363760"/>
                    </a:lnTo>
                    <a:lnTo>
                      <a:pt x="0" y="3103011"/>
                    </a:lnTo>
                    <a:lnTo>
                      <a:pt x="177179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" name="Rectangle: Rounded Corners 3">
                <a:extLst>
                  <a:ext uri="{FF2B5EF4-FFF2-40B4-BE49-F238E27FC236}">
                    <a16:creationId xmlns:a16="http://schemas.microsoft.com/office/drawing/2014/main" id="{AFE3BB74-A4BD-5248-8D5B-9D65B7228F4D}"/>
                  </a:ext>
                </a:extLst>
              </p:cNvPr>
              <p:cNvSpPr/>
              <p:nvPr/>
            </p:nvSpPr>
            <p:spPr>
              <a:xfrm>
                <a:off x="908304" y="2554224"/>
                <a:ext cx="1830832" cy="3171952"/>
              </a:xfrm>
              <a:prstGeom prst="roundRect">
                <a:avLst>
                  <a:gd name="adj" fmla="val 55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lv-LV" sz="1200" dirty="0">
                    <a:solidFill>
                      <a:schemeClr val="bg2">
                        <a:lumMod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Valstiskums kā vērtība – «</a:t>
                </a:r>
                <a:r>
                  <a:rPr lang="lv-LV" sz="1200" i="1" dirty="0">
                    <a:solidFill>
                      <a:schemeClr val="bg2">
                        <a:lumMod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Neizmanīt  sevi sīknaudā»</a:t>
                </a:r>
                <a:endParaRPr lang="en-US" sz="1200" i="1" dirty="0">
                  <a:solidFill>
                    <a:schemeClr val="bg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lv-LV" sz="1200" dirty="0">
                    <a:solidFill>
                      <a:schemeClr val="bg2">
                        <a:lumMod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Valsts</a:t>
                </a:r>
                <a:r>
                  <a:rPr lang="lv-LV" sz="1200" i="1" dirty="0">
                    <a:solidFill>
                      <a:schemeClr val="bg2">
                        <a:lumMod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lv-LV" sz="1200" dirty="0">
                    <a:solidFill>
                      <a:schemeClr val="bg2">
                        <a:lumMod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pazaudēšana – cilvēku aizbraukšana, latviskuma izzušana, nekritiska pakļaušanās/sekošana ārējiem partneriem – ES, ASV , NATO</a:t>
                </a:r>
                <a:endParaRPr lang="en-US" sz="1200" dirty="0">
                  <a:solidFill>
                    <a:schemeClr val="bg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lv-LV" sz="1200" dirty="0">
                    <a:solidFill>
                      <a:schemeClr val="bg2">
                        <a:lumMod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Sabiedrība vispirms sagaida izmaiņas sistēmā; nesaskata savas līdzdalības iespējas; neizprot/netic savu paradumu maiņas nozīmīgumam, vispirms jāiezīmē sistēmiskais rāmis – «</a:t>
                </a:r>
                <a:r>
                  <a:rPr lang="lv-LV" sz="1200" i="1" dirty="0">
                    <a:solidFill>
                      <a:schemeClr val="bg2">
                        <a:lumMod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kāpēc Jūs gribat, lai mainās cilvēks</a:t>
                </a:r>
                <a:r>
                  <a:rPr lang="lv-LV" sz="1200" dirty="0">
                    <a:solidFill>
                      <a:schemeClr val="bg2">
                        <a:lumMod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?»</a:t>
                </a:r>
                <a:endParaRPr lang="en-US" sz="1200" dirty="0">
                  <a:solidFill>
                    <a:schemeClr val="bg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lv-LV" sz="1200" dirty="0">
                    <a:solidFill>
                      <a:schemeClr val="bg2">
                        <a:lumMod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Izteikta plaisa, pretnostatījums - dalījums «</a:t>
                </a:r>
                <a:r>
                  <a:rPr lang="lv-LV" sz="1200" i="1" dirty="0">
                    <a:solidFill>
                      <a:schemeClr val="bg2">
                        <a:lumMod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Mēs</a:t>
                </a:r>
                <a:r>
                  <a:rPr lang="lv-LV" sz="1200" dirty="0">
                    <a:solidFill>
                      <a:schemeClr val="bg2">
                        <a:lumMod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(iedzīvotājs) – </a:t>
                </a:r>
                <a:r>
                  <a:rPr lang="lv-LV" sz="1200" i="1" dirty="0">
                    <a:solidFill>
                      <a:schemeClr val="bg2">
                        <a:lumMod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viņi</a:t>
                </a:r>
                <a:r>
                  <a:rPr lang="lv-LV" sz="1200" dirty="0">
                    <a:solidFill>
                      <a:schemeClr val="bg2">
                        <a:lumMod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(vara)» </a:t>
                </a:r>
                <a:endParaRPr lang="en-US" sz="1200" dirty="0">
                  <a:solidFill>
                    <a:schemeClr val="bg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49BFD4-9B3C-784B-8F84-EC5C2C579BC4}"/>
              </a:ext>
            </a:extLst>
          </p:cNvPr>
          <p:cNvGrpSpPr/>
          <p:nvPr/>
        </p:nvGrpSpPr>
        <p:grpSpPr>
          <a:xfrm>
            <a:off x="8331198" y="1038906"/>
            <a:ext cx="3715171" cy="5587795"/>
            <a:chOff x="7275436" y="1046480"/>
            <a:chExt cx="2306321" cy="491744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ADFDB0A-A2D1-D24F-8B53-508431948076}"/>
                </a:ext>
              </a:extLst>
            </p:cNvPr>
            <p:cNvGrpSpPr/>
            <p:nvPr/>
          </p:nvGrpSpPr>
          <p:grpSpPr>
            <a:xfrm>
              <a:off x="7275436" y="1046480"/>
              <a:ext cx="2306321" cy="1046480"/>
              <a:chOff x="7275436" y="1046480"/>
              <a:chExt cx="2306321" cy="1046480"/>
            </a:xfrm>
          </p:grpSpPr>
          <p:sp>
            <p:nvSpPr>
              <p:cNvPr id="18" name="Rectangle: Rounded Corners 84">
                <a:extLst>
                  <a:ext uri="{FF2B5EF4-FFF2-40B4-BE49-F238E27FC236}">
                    <a16:creationId xmlns:a16="http://schemas.microsoft.com/office/drawing/2014/main" id="{74600354-5E8E-FD4F-83A9-13E57EF29980}"/>
                  </a:ext>
                </a:extLst>
              </p:cNvPr>
              <p:cNvSpPr/>
              <p:nvPr/>
            </p:nvSpPr>
            <p:spPr>
              <a:xfrm>
                <a:off x="7275436" y="1046480"/>
                <a:ext cx="2306320" cy="1046480"/>
              </a:xfrm>
              <a:prstGeom prst="roundRect">
                <a:avLst>
                  <a:gd name="adj" fmla="val 24182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: Shape 85">
                <a:extLst>
                  <a:ext uri="{FF2B5EF4-FFF2-40B4-BE49-F238E27FC236}">
                    <a16:creationId xmlns:a16="http://schemas.microsoft.com/office/drawing/2014/main" id="{6F0D7917-F98D-E246-A702-A794E0E31371}"/>
                  </a:ext>
                </a:extLst>
              </p:cNvPr>
              <p:cNvSpPr/>
              <p:nvPr/>
            </p:nvSpPr>
            <p:spPr>
              <a:xfrm>
                <a:off x="7548092" y="1317836"/>
                <a:ext cx="2033665" cy="775124"/>
              </a:xfrm>
              <a:custGeom>
                <a:avLst/>
                <a:gdLst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646370 w 2033665"/>
                  <a:gd name="connsiteY8" fmla="*/ 535512 h 775124"/>
                  <a:gd name="connsiteX9" fmla="*/ 1795921 w 2033665"/>
                  <a:gd name="connsiteY9" fmla="*/ 236441 h 775124"/>
                  <a:gd name="connsiteX10" fmla="*/ 1795921 w 2033665"/>
                  <a:gd name="connsiteY10" fmla="*/ 61380 h 775124"/>
                  <a:gd name="connsiteX11" fmla="*/ 1788469 w 2033665"/>
                  <a:gd name="connsiteY11" fmla="*/ 24469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1795921 w 2033665"/>
                  <a:gd name="connsiteY8" fmla="*/ 236441 h 775124"/>
                  <a:gd name="connsiteX9" fmla="*/ 1795921 w 2033665"/>
                  <a:gd name="connsiteY9" fmla="*/ 61380 h 775124"/>
                  <a:gd name="connsiteX10" fmla="*/ 1788469 w 2033665"/>
                  <a:gd name="connsiteY10" fmla="*/ 24469 h 775124"/>
                  <a:gd name="connsiteX11" fmla="*/ 1771972 w 2033665"/>
                  <a:gd name="connsiteY11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1795921 w 2033665"/>
                  <a:gd name="connsiteY7" fmla="*/ 236441 h 775124"/>
                  <a:gd name="connsiteX8" fmla="*/ 1795921 w 2033665"/>
                  <a:gd name="connsiteY8" fmla="*/ 61380 h 775124"/>
                  <a:gd name="connsiteX9" fmla="*/ 1788469 w 2033665"/>
                  <a:gd name="connsiteY9" fmla="*/ 24469 h 775124"/>
                  <a:gd name="connsiteX10" fmla="*/ 1771972 w 2033665"/>
                  <a:gd name="connsiteY10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95921 w 2033665"/>
                  <a:gd name="connsiteY7" fmla="*/ 61380 h 775124"/>
                  <a:gd name="connsiteX8" fmla="*/ 1788469 w 2033665"/>
                  <a:gd name="connsiteY8" fmla="*/ 24469 h 775124"/>
                  <a:gd name="connsiteX9" fmla="*/ 1771972 w 2033665"/>
                  <a:gd name="connsiteY9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88469 w 2033665"/>
                  <a:gd name="connsiteY7" fmla="*/ 24469 h 775124"/>
                  <a:gd name="connsiteX8" fmla="*/ 1771972 w 2033665"/>
                  <a:gd name="connsiteY8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71972 w 2033665"/>
                  <a:gd name="connsiteY7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71972 w 2033665"/>
                  <a:gd name="connsiteY6" fmla="*/ 0 h 775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33665" h="775124">
                    <a:moveTo>
                      <a:pt x="1771972" y="0"/>
                    </a:moveTo>
                    <a:lnTo>
                      <a:pt x="2033665" y="247683"/>
                    </a:lnTo>
                    <a:lnTo>
                      <a:pt x="2033665" y="522064"/>
                    </a:lnTo>
                    <a:cubicBezTo>
                      <a:pt x="2033665" y="661825"/>
                      <a:pt x="1920366" y="775124"/>
                      <a:pt x="1780605" y="775124"/>
                    </a:cubicBezTo>
                    <a:lnTo>
                      <a:pt x="277429" y="775124"/>
                    </a:lnTo>
                    <a:lnTo>
                      <a:pt x="0" y="512547"/>
                    </a:lnTo>
                    <a:lnTo>
                      <a:pt x="177197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: Rounded Corners 87">
                <a:extLst>
                  <a:ext uri="{FF2B5EF4-FFF2-40B4-BE49-F238E27FC236}">
                    <a16:creationId xmlns:a16="http://schemas.microsoft.com/office/drawing/2014/main" id="{5C1713B4-6B26-4645-94C1-6D0D30352C88}"/>
                  </a:ext>
                </a:extLst>
              </p:cNvPr>
              <p:cNvSpPr/>
              <p:nvPr/>
            </p:nvSpPr>
            <p:spPr>
              <a:xfrm>
                <a:off x="7513180" y="1284388"/>
                <a:ext cx="1830832" cy="56896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cap="all" dirty="0" err="1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Politiķi</a:t>
                </a:r>
                <a:r>
                  <a:rPr lang="en-US" sz="1600" b="1" cap="all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, </a:t>
                </a:r>
                <a:r>
                  <a:rPr lang="en-US" sz="1600" b="1" cap="all" dirty="0" err="1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dabas</a:t>
                </a:r>
                <a:r>
                  <a:rPr lang="en-US" sz="1600" b="1" cap="all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US" sz="1600" b="1" cap="all" dirty="0" err="1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zinātnes</a:t>
                </a:r>
                <a:endParaRPr lang="en-US" sz="1600" b="1" cap="all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E37B6888-E3FB-3040-A783-0C38F5FF8CA3}"/>
                </a:ext>
              </a:extLst>
            </p:cNvPr>
            <p:cNvGrpSpPr/>
            <p:nvPr/>
          </p:nvGrpSpPr>
          <p:grpSpPr>
            <a:xfrm>
              <a:off x="7275436" y="2316480"/>
              <a:ext cx="2306320" cy="3647440"/>
              <a:chOff x="7275436" y="2316480"/>
              <a:chExt cx="2306320" cy="3647440"/>
            </a:xfrm>
          </p:grpSpPr>
          <p:sp>
            <p:nvSpPr>
              <p:cNvPr id="15" name="Rectangle: Rounded Corners 83">
                <a:extLst>
                  <a:ext uri="{FF2B5EF4-FFF2-40B4-BE49-F238E27FC236}">
                    <a16:creationId xmlns:a16="http://schemas.microsoft.com/office/drawing/2014/main" id="{AFCB62F4-005F-4944-A536-10AA87719821}"/>
                  </a:ext>
                </a:extLst>
              </p:cNvPr>
              <p:cNvSpPr/>
              <p:nvPr/>
            </p:nvSpPr>
            <p:spPr>
              <a:xfrm>
                <a:off x="7275436" y="2316480"/>
                <a:ext cx="2306320" cy="3647440"/>
              </a:xfrm>
              <a:prstGeom prst="roundRect">
                <a:avLst>
                  <a:gd name="adj" fmla="val 9619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86">
                <a:extLst>
                  <a:ext uri="{FF2B5EF4-FFF2-40B4-BE49-F238E27FC236}">
                    <a16:creationId xmlns:a16="http://schemas.microsoft.com/office/drawing/2014/main" id="{333E8270-BDFD-4C48-BFC3-AFBB1C8EB413}"/>
                  </a:ext>
                </a:extLst>
              </p:cNvPr>
              <p:cNvSpPr/>
              <p:nvPr/>
            </p:nvSpPr>
            <p:spPr>
              <a:xfrm>
                <a:off x="7553202" y="2600160"/>
                <a:ext cx="2028554" cy="3363760"/>
              </a:xfrm>
              <a:custGeom>
                <a:avLst/>
                <a:gdLst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289818 h 3363760"/>
                  <a:gd name="connsiteX10" fmla="*/ 1790810 w 2028554"/>
                  <a:gd name="connsiteY10" fmla="*/ 56006 h 3363760"/>
                  <a:gd name="connsiteX11" fmla="*/ 1782800 w 2028554"/>
                  <a:gd name="connsiteY11" fmla="*/ 16325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56006 h 3363760"/>
                  <a:gd name="connsiteX10" fmla="*/ 1782800 w 2028554"/>
                  <a:gd name="connsiteY10" fmla="*/ 16325 h 3363760"/>
                  <a:gd name="connsiteX11" fmla="*/ 1771792 w 2028554"/>
                  <a:gd name="connsiteY11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82800 w 2028554"/>
                  <a:gd name="connsiteY9" fmla="*/ 16325 h 3363760"/>
                  <a:gd name="connsiteX10" fmla="*/ 1771792 w 2028554"/>
                  <a:gd name="connsiteY10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71792 w 2028554"/>
                  <a:gd name="connsiteY9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1771792 w 2028554"/>
                  <a:gd name="connsiteY8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1771792 w 2028554"/>
                  <a:gd name="connsiteY7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1771792 w 2028554"/>
                  <a:gd name="connsiteY6" fmla="*/ 0 h 3363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8554" h="3363760">
                    <a:moveTo>
                      <a:pt x="1771792" y="0"/>
                    </a:moveTo>
                    <a:lnTo>
                      <a:pt x="2028554" y="243016"/>
                    </a:lnTo>
                    <a:lnTo>
                      <a:pt x="2028554" y="3141915"/>
                    </a:lnTo>
                    <a:cubicBezTo>
                      <a:pt x="2028554" y="3264437"/>
                      <a:pt x="1929231" y="3363760"/>
                      <a:pt x="1806709" y="3363760"/>
                    </a:cubicBezTo>
                    <a:lnTo>
                      <a:pt x="275498" y="3363760"/>
                    </a:lnTo>
                    <a:lnTo>
                      <a:pt x="0" y="3103011"/>
                    </a:lnTo>
                    <a:lnTo>
                      <a:pt x="177179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: Rounded Corners 88">
                <a:extLst>
                  <a:ext uri="{FF2B5EF4-FFF2-40B4-BE49-F238E27FC236}">
                    <a16:creationId xmlns:a16="http://schemas.microsoft.com/office/drawing/2014/main" id="{14132437-AB6A-9944-BE34-DCD5BC363CAB}"/>
                  </a:ext>
                </a:extLst>
              </p:cNvPr>
              <p:cNvSpPr/>
              <p:nvPr/>
            </p:nvSpPr>
            <p:spPr>
              <a:xfrm>
                <a:off x="7513180" y="2554224"/>
                <a:ext cx="1830832" cy="3171952"/>
              </a:xfrm>
              <a:prstGeom prst="roundRect">
                <a:avLst>
                  <a:gd name="adj" fmla="val 55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lvl="0" indent="-285750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 typeface="Arial" panose="020B0604020202020204" pitchFamily="34" charset="0"/>
                  <a:buChar char="•"/>
                </a:pPr>
                <a:r>
                  <a:rPr lang="lv-LV" sz="1200" dirty="0">
                    <a:solidFill>
                      <a:schemeClr val="bg2">
                        <a:lumMod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Produktivitāte, konkurētspēja</a:t>
                </a:r>
                <a:endParaRPr lang="en-US" sz="1200" dirty="0">
                  <a:solidFill>
                    <a:schemeClr val="bg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285750" lvl="0" indent="-285750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 typeface="Arial" panose="020B0604020202020204" pitchFamily="34" charset="0"/>
                  <a:buChar char="•"/>
                </a:pPr>
                <a:r>
                  <a:rPr lang="lv-LV" sz="1200" dirty="0">
                    <a:solidFill>
                      <a:schemeClr val="bg2">
                        <a:lumMod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Sadarbība (visās jomās: starpnozaru, zinātnieks-uzņēmējs, lauki-pilsēta, ekonomiski aktīvs – neaktīvs, iedzīvotāju saliedētība, valsts konkurētspēja)</a:t>
                </a:r>
                <a:endParaRPr lang="en-US" sz="1200" dirty="0">
                  <a:solidFill>
                    <a:schemeClr val="bg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285750" lvl="0" indent="-285750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 typeface="Arial" panose="020B0604020202020204" pitchFamily="34" charset="0"/>
                  <a:buChar char="•"/>
                </a:pPr>
                <a:r>
                  <a:rPr lang="lv-LV" sz="1200" dirty="0">
                    <a:solidFill>
                      <a:schemeClr val="bg2">
                        <a:lumMod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Jaunieši un izglītība </a:t>
                </a:r>
                <a:endParaRPr lang="en-US" sz="1200" dirty="0">
                  <a:solidFill>
                    <a:schemeClr val="bg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285750" lvl="0" indent="-285750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 typeface="Arial" panose="020B0604020202020204" pitchFamily="34" charset="0"/>
                  <a:buChar char="•"/>
                </a:pPr>
                <a:r>
                  <a:rPr lang="lv-LV" sz="1200" dirty="0">
                    <a:solidFill>
                      <a:schemeClr val="bg2">
                        <a:lumMod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Inovācija</a:t>
                </a:r>
                <a:endParaRPr lang="en-US" sz="1200" dirty="0">
                  <a:solidFill>
                    <a:schemeClr val="bg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285750" lvl="0" indent="-285750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 typeface="Arial" panose="020B0604020202020204" pitchFamily="34" charset="0"/>
                  <a:buChar char="•"/>
                </a:pPr>
                <a:r>
                  <a:rPr lang="lv-LV" sz="1200" dirty="0">
                    <a:solidFill>
                      <a:schemeClr val="bg2">
                        <a:lumMod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Ātra un  taisnīga tiesa</a:t>
                </a:r>
                <a:endParaRPr lang="en-US" sz="1200" dirty="0">
                  <a:solidFill>
                    <a:schemeClr val="bg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285750" lvl="0" indent="-285750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 typeface="Arial" panose="020B0604020202020204" pitchFamily="34" charset="0"/>
                  <a:buChar char="•"/>
                </a:pPr>
                <a:r>
                  <a:rPr lang="lv-LV" sz="1200" dirty="0">
                    <a:solidFill>
                      <a:schemeClr val="bg2">
                        <a:lumMod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Noticēt Latvijai</a:t>
                </a:r>
                <a:endParaRPr lang="en-US" sz="1200" dirty="0">
                  <a:solidFill>
                    <a:schemeClr val="bg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C2688D6-DE1B-5541-950A-87CEBC4DF4A1}"/>
              </a:ext>
            </a:extLst>
          </p:cNvPr>
          <p:cNvGrpSpPr/>
          <p:nvPr/>
        </p:nvGrpSpPr>
        <p:grpSpPr>
          <a:xfrm>
            <a:off x="4220370" y="1046480"/>
            <a:ext cx="3984322" cy="5580222"/>
            <a:chOff x="3804636" y="1046480"/>
            <a:chExt cx="2306321" cy="4917440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F310A63-87D3-144A-AC0D-9A40146C8CEA}"/>
                </a:ext>
              </a:extLst>
            </p:cNvPr>
            <p:cNvGrpSpPr/>
            <p:nvPr/>
          </p:nvGrpSpPr>
          <p:grpSpPr>
            <a:xfrm>
              <a:off x="3804636" y="4917440"/>
              <a:ext cx="2306321" cy="1046480"/>
              <a:chOff x="7275436" y="1046480"/>
              <a:chExt cx="2306321" cy="1046480"/>
            </a:xfrm>
          </p:grpSpPr>
          <p:sp>
            <p:nvSpPr>
              <p:cNvPr id="27" name="Rectangle: Rounded Corners 90">
                <a:extLst>
                  <a:ext uri="{FF2B5EF4-FFF2-40B4-BE49-F238E27FC236}">
                    <a16:creationId xmlns:a16="http://schemas.microsoft.com/office/drawing/2014/main" id="{AF55C4F9-DEAF-0D42-B8C7-D581E3B238C6}"/>
                  </a:ext>
                </a:extLst>
              </p:cNvPr>
              <p:cNvSpPr/>
              <p:nvPr/>
            </p:nvSpPr>
            <p:spPr>
              <a:xfrm>
                <a:off x="7275436" y="1046480"/>
                <a:ext cx="2306320" cy="1046480"/>
              </a:xfrm>
              <a:prstGeom prst="roundRect">
                <a:avLst>
                  <a:gd name="adj" fmla="val 24182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: Shape 91">
                <a:extLst>
                  <a:ext uri="{FF2B5EF4-FFF2-40B4-BE49-F238E27FC236}">
                    <a16:creationId xmlns:a16="http://schemas.microsoft.com/office/drawing/2014/main" id="{E84A2040-C724-6446-996D-FE774B334ACD}"/>
                  </a:ext>
                </a:extLst>
              </p:cNvPr>
              <p:cNvSpPr/>
              <p:nvPr/>
            </p:nvSpPr>
            <p:spPr>
              <a:xfrm>
                <a:off x="7548092" y="1317836"/>
                <a:ext cx="2033665" cy="775124"/>
              </a:xfrm>
              <a:custGeom>
                <a:avLst/>
                <a:gdLst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646370 w 2033665"/>
                  <a:gd name="connsiteY8" fmla="*/ 535512 h 775124"/>
                  <a:gd name="connsiteX9" fmla="*/ 1795921 w 2033665"/>
                  <a:gd name="connsiteY9" fmla="*/ 236441 h 775124"/>
                  <a:gd name="connsiteX10" fmla="*/ 1795921 w 2033665"/>
                  <a:gd name="connsiteY10" fmla="*/ 61380 h 775124"/>
                  <a:gd name="connsiteX11" fmla="*/ 1788469 w 2033665"/>
                  <a:gd name="connsiteY11" fmla="*/ 24469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1795921 w 2033665"/>
                  <a:gd name="connsiteY8" fmla="*/ 236441 h 775124"/>
                  <a:gd name="connsiteX9" fmla="*/ 1795921 w 2033665"/>
                  <a:gd name="connsiteY9" fmla="*/ 61380 h 775124"/>
                  <a:gd name="connsiteX10" fmla="*/ 1788469 w 2033665"/>
                  <a:gd name="connsiteY10" fmla="*/ 24469 h 775124"/>
                  <a:gd name="connsiteX11" fmla="*/ 1771972 w 2033665"/>
                  <a:gd name="connsiteY11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1795921 w 2033665"/>
                  <a:gd name="connsiteY7" fmla="*/ 236441 h 775124"/>
                  <a:gd name="connsiteX8" fmla="*/ 1795921 w 2033665"/>
                  <a:gd name="connsiteY8" fmla="*/ 61380 h 775124"/>
                  <a:gd name="connsiteX9" fmla="*/ 1788469 w 2033665"/>
                  <a:gd name="connsiteY9" fmla="*/ 24469 h 775124"/>
                  <a:gd name="connsiteX10" fmla="*/ 1771972 w 2033665"/>
                  <a:gd name="connsiteY10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95921 w 2033665"/>
                  <a:gd name="connsiteY7" fmla="*/ 61380 h 775124"/>
                  <a:gd name="connsiteX8" fmla="*/ 1788469 w 2033665"/>
                  <a:gd name="connsiteY8" fmla="*/ 24469 h 775124"/>
                  <a:gd name="connsiteX9" fmla="*/ 1771972 w 2033665"/>
                  <a:gd name="connsiteY9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88469 w 2033665"/>
                  <a:gd name="connsiteY7" fmla="*/ 24469 h 775124"/>
                  <a:gd name="connsiteX8" fmla="*/ 1771972 w 2033665"/>
                  <a:gd name="connsiteY8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71972 w 2033665"/>
                  <a:gd name="connsiteY7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71972 w 2033665"/>
                  <a:gd name="connsiteY6" fmla="*/ 0 h 775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33665" h="775124">
                    <a:moveTo>
                      <a:pt x="1771972" y="0"/>
                    </a:moveTo>
                    <a:lnTo>
                      <a:pt x="2033665" y="247683"/>
                    </a:lnTo>
                    <a:lnTo>
                      <a:pt x="2033665" y="522064"/>
                    </a:lnTo>
                    <a:cubicBezTo>
                      <a:pt x="2033665" y="661825"/>
                      <a:pt x="1920366" y="775124"/>
                      <a:pt x="1780605" y="775124"/>
                    </a:cubicBezTo>
                    <a:lnTo>
                      <a:pt x="277429" y="775124"/>
                    </a:lnTo>
                    <a:lnTo>
                      <a:pt x="0" y="512547"/>
                    </a:lnTo>
                    <a:lnTo>
                      <a:pt x="177197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: Rounded Corners 92">
                <a:extLst>
                  <a:ext uri="{FF2B5EF4-FFF2-40B4-BE49-F238E27FC236}">
                    <a16:creationId xmlns:a16="http://schemas.microsoft.com/office/drawing/2014/main" id="{2963F2A4-A273-7346-A485-69E60855F945}"/>
                  </a:ext>
                </a:extLst>
              </p:cNvPr>
              <p:cNvSpPr/>
              <p:nvPr/>
            </p:nvSpPr>
            <p:spPr>
              <a:xfrm>
                <a:off x="7513180" y="1284388"/>
                <a:ext cx="1830832" cy="56896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cap="all" dirty="0" err="1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Fokusa</a:t>
                </a:r>
                <a:r>
                  <a:rPr lang="en-US" sz="1600" b="1" cap="all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US" sz="1600" b="1" cap="all" dirty="0" err="1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grupas</a:t>
                </a:r>
                <a:endParaRPr lang="en-US" sz="1600" b="1" cap="all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A31A2578-2F24-1641-87D7-E32AA5D489E1}"/>
                </a:ext>
              </a:extLst>
            </p:cNvPr>
            <p:cNvGrpSpPr/>
            <p:nvPr/>
          </p:nvGrpSpPr>
          <p:grpSpPr>
            <a:xfrm>
              <a:off x="3804636" y="1046480"/>
              <a:ext cx="2306320" cy="3647440"/>
              <a:chOff x="7275436" y="2316480"/>
              <a:chExt cx="2306320" cy="3647440"/>
            </a:xfrm>
          </p:grpSpPr>
          <p:sp>
            <p:nvSpPr>
              <p:cNvPr id="24" name="Rectangle: Rounded Corners 94">
                <a:extLst>
                  <a:ext uri="{FF2B5EF4-FFF2-40B4-BE49-F238E27FC236}">
                    <a16:creationId xmlns:a16="http://schemas.microsoft.com/office/drawing/2014/main" id="{56A1A879-FA23-F94B-ABC9-5B477E8CE925}"/>
                  </a:ext>
                </a:extLst>
              </p:cNvPr>
              <p:cNvSpPr/>
              <p:nvPr/>
            </p:nvSpPr>
            <p:spPr>
              <a:xfrm>
                <a:off x="7275436" y="2316480"/>
                <a:ext cx="2306320" cy="3647440"/>
              </a:xfrm>
              <a:prstGeom prst="roundRect">
                <a:avLst>
                  <a:gd name="adj" fmla="val 9619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: Shape 95">
                <a:extLst>
                  <a:ext uri="{FF2B5EF4-FFF2-40B4-BE49-F238E27FC236}">
                    <a16:creationId xmlns:a16="http://schemas.microsoft.com/office/drawing/2014/main" id="{E5E201E3-9F94-8848-9A1A-6D6C7AF4432B}"/>
                  </a:ext>
                </a:extLst>
              </p:cNvPr>
              <p:cNvSpPr/>
              <p:nvPr/>
            </p:nvSpPr>
            <p:spPr>
              <a:xfrm>
                <a:off x="7553202" y="2600160"/>
                <a:ext cx="2028554" cy="3363760"/>
              </a:xfrm>
              <a:custGeom>
                <a:avLst/>
                <a:gdLst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289818 h 3363760"/>
                  <a:gd name="connsiteX10" fmla="*/ 1790810 w 2028554"/>
                  <a:gd name="connsiteY10" fmla="*/ 56006 h 3363760"/>
                  <a:gd name="connsiteX11" fmla="*/ 1782800 w 2028554"/>
                  <a:gd name="connsiteY11" fmla="*/ 16325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56006 h 3363760"/>
                  <a:gd name="connsiteX10" fmla="*/ 1782800 w 2028554"/>
                  <a:gd name="connsiteY10" fmla="*/ 16325 h 3363760"/>
                  <a:gd name="connsiteX11" fmla="*/ 1771792 w 2028554"/>
                  <a:gd name="connsiteY11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82800 w 2028554"/>
                  <a:gd name="connsiteY9" fmla="*/ 16325 h 3363760"/>
                  <a:gd name="connsiteX10" fmla="*/ 1771792 w 2028554"/>
                  <a:gd name="connsiteY10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71792 w 2028554"/>
                  <a:gd name="connsiteY9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1771792 w 2028554"/>
                  <a:gd name="connsiteY8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1771792 w 2028554"/>
                  <a:gd name="connsiteY7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1771792 w 2028554"/>
                  <a:gd name="connsiteY6" fmla="*/ 0 h 3363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8554" h="3363760">
                    <a:moveTo>
                      <a:pt x="1771792" y="0"/>
                    </a:moveTo>
                    <a:lnTo>
                      <a:pt x="2028554" y="243016"/>
                    </a:lnTo>
                    <a:lnTo>
                      <a:pt x="2028554" y="3141915"/>
                    </a:lnTo>
                    <a:cubicBezTo>
                      <a:pt x="2028554" y="3264437"/>
                      <a:pt x="1929231" y="3363760"/>
                      <a:pt x="1806709" y="3363760"/>
                    </a:cubicBezTo>
                    <a:lnTo>
                      <a:pt x="275498" y="3363760"/>
                    </a:lnTo>
                    <a:lnTo>
                      <a:pt x="0" y="3103011"/>
                    </a:lnTo>
                    <a:lnTo>
                      <a:pt x="177179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: Rounded Corners 96">
                <a:extLst>
                  <a:ext uri="{FF2B5EF4-FFF2-40B4-BE49-F238E27FC236}">
                    <a16:creationId xmlns:a16="http://schemas.microsoft.com/office/drawing/2014/main" id="{7AEF32D2-0FD9-984D-9185-A558D7C98818}"/>
                  </a:ext>
                </a:extLst>
              </p:cNvPr>
              <p:cNvSpPr/>
              <p:nvPr/>
            </p:nvSpPr>
            <p:spPr>
              <a:xfrm>
                <a:off x="7513180" y="2554224"/>
                <a:ext cx="1830832" cy="3171952"/>
              </a:xfrm>
              <a:prstGeom prst="roundRect">
                <a:avLst>
                  <a:gd name="adj" fmla="val 55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lv-LV" sz="1200" dirty="0">
                    <a:solidFill>
                      <a:schemeClr val="bg2">
                        <a:lumMod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Nevienlīdzība, noslāņošanās, netaisnīgums </a:t>
                </a:r>
                <a:endParaRPr lang="en-US" sz="1200" dirty="0">
                  <a:solidFill>
                    <a:schemeClr val="bg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lv-LV" sz="1200" dirty="0">
                    <a:solidFill>
                      <a:schemeClr val="bg2">
                        <a:lumMod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Ģimenes lomas maiņa – tradicionālo ģimenes funkciju nepildīšana,  savstarpējo saišu iziršana, atsvešināšanas, emocionālā nestabilitāte</a:t>
                </a:r>
                <a:endParaRPr lang="en-US" sz="1200" dirty="0">
                  <a:solidFill>
                    <a:schemeClr val="bg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lv-LV" sz="1200" dirty="0">
                    <a:solidFill>
                      <a:schemeClr val="bg2">
                        <a:lumMod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Pārdale </a:t>
                </a:r>
                <a:endParaRPr lang="en-US" sz="1200" dirty="0">
                  <a:solidFill>
                    <a:schemeClr val="bg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lv-LV" sz="1200" dirty="0">
                    <a:solidFill>
                      <a:schemeClr val="bg2">
                        <a:lumMod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Investīcijas cilvēkos</a:t>
                </a:r>
                <a:endParaRPr lang="en-US" sz="1200" dirty="0">
                  <a:solidFill>
                    <a:schemeClr val="bg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lv-LV" sz="1200" dirty="0">
                    <a:solidFill>
                      <a:schemeClr val="bg2">
                        <a:lumMod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Nodokļu sistēmas izmaiņas – reāla progresivitāte, uzņēmējdarbību veicinoša</a:t>
                </a:r>
                <a:endParaRPr lang="en-US" sz="1200" dirty="0">
                  <a:solidFill>
                    <a:schemeClr val="bg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lv-LV" sz="1200" dirty="0">
                    <a:solidFill>
                      <a:schemeClr val="bg2">
                        <a:lumMod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Izglītības kvalitāte – skolotāju trūkums un novecošanās </a:t>
                </a:r>
                <a:endParaRPr lang="en-US" sz="1200" dirty="0">
                  <a:solidFill>
                    <a:schemeClr val="bg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lv-LV" sz="1200" dirty="0">
                    <a:solidFill>
                      <a:schemeClr val="bg2">
                        <a:lumMod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Medicīnas un sociālo pakalpojumu pieejamība</a:t>
                </a:r>
                <a:endParaRPr lang="en-US" sz="1200" dirty="0">
                  <a:solidFill>
                    <a:schemeClr val="bg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sp>
        <p:nvSpPr>
          <p:cNvPr id="40" name="Title 7">
            <a:extLst>
              <a:ext uri="{FF2B5EF4-FFF2-40B4-BE49-F238E27FC236}">
                <a16:creationId xmlns:a16="http://schemas.microsoft.com/office/drawing/2014/main" id="{531FC86D-E0C8-654A-AFC3-205D06B8AD26}"/>
              </a:ext>
            </a:extLst>
          </p:cNvPr>
          <p:cNvSpPr txBox="1">
            <a:spLocks/>
          </p:cNvSpPr>
          <p:nvPr/>
        </p:nvSpPr>
        <p:spPr>
          <a:xfrm>
            <a:off x="838200" y="272196"/>
            <a:ext cx="10515600" cy="8508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22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Grupu diskusijas</a:t>
            </a:r>
            <a:endParaRPr lang="lv-LV" sz="2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693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997" y="42461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lv-LV" sz="2700" b="1" dirty="0">
                <a:solidFill>
                  <a:srgbClr val="9D223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Sabiedrības noskaņojums</a:t>
            </a:r>
            <a:r>
              <a:rPr lang="lv-LV" sz="2800" b="1" dirty="0">
                <a:solidFill>
                  <a:srgbClr val="9D223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lv-LV" sz="2800" b="1" dirty="0">
                <a:solidFill>
                  <a:srgbClr val="9D2235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sz="2800" b="1" dirty="0">
                <a:solidFill>
                  <a:srgbClr val="9D223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Kvalitatīvā socioloģiskā pētījuma</a:t>
            </a:r>
            <a:b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   (6 </a:t>
            </a:r>
            <a:r>
              <a:rPr lang="lv-LV" sz="1800" dirty="0" err="1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fokusgrupu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diskusiju) rezultāti</a:t>
            </a:r>
            <a:r>
              <a:rPr lang="en-US" sz="2800" b="1" dirty="0">
                <a:solidFill>
                  <a:srgbClr val="9D2235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en-US" sz="2800" b="1" dirty="0">
                <a:solidFill>
                  <a:srgbClr val="9D2235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endParaRPr lang="en-US" sz="2800" b="1" dirty="0">
              <a:solidFill>
                <a:srgbClr val="9D2235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3506D9E-D0DF-4FF2-93FE-11B1C4528403}"/>
              </a:ext>
            </a:extLst>
          </p:cNvPr>
          <p:cNvGrpSpPr/>
          <p:nvPr/>
        </p:nvGrpSpPr>
        <p:grpSpPr>
          <a:xfrm>
            <a:off x="3819350" y="1222070"/>
            <a:ext cx="4569093" cy="4580637"/>
            <a:chOff x="3974367" y="1302008"/>
            <a:chExt cx="4243263" cy="4253984"/>
          </a:xfrm>
        </p:grpSpPr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5CC24CD0-A519-4DCB-90D7-73F0DF95EFF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5999" y="1302008"/>
              <a:ext cx="1060816" cy="1063496"/>
            </a:xfrm>
            <a:custGeom>
              <a:avLst/>
              <a:gdLst>
                <a:gd name="T0" fmla="*/ 0 w 4035"/>
                <a:gd name="T1" fmla="*/ 0 h 4034"/>
                <a:gd name="T2" fmla="*/ 4035 w 4035"/>
                <a:gd name="T3" fmla="*/ 4034 h 4034"/>
                <a:gd name="T4" fmla="*/ 0 w 4035"/>
                <a:gd name="T5" fmla="*/ 4034 h 4034"/>
                <a:gd name="T6" fmla="*/ 0 w 4035"/>
                <a:gd name="T7" fmla="*/ 0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5" h="4034">
                  <a:moveTo>
                    <a:pt x="0" y="0"/>
                  </a:moveTo>
                  <a:cubicBezTo>
                    <a:pt x="2228" y="0"/>
                    <a:pt x="4035" y="1806"/>
                    <a:pt x="4035" y="4034"/>
                  </a:cubicBezTo>
                  <a:lnTo>
                    <a:pt x="0" y="40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b" anchorCtr="0" compatLnSpc="1">
              <a:prstTxWarp prst="textNoShape">
                <a:avLst/>
              </a:prstTxWarp>
            </a:bodyPr>
            <a:lstStyle/>
            <a:p>
              <a:r>
                <a:rPr lang="lv-LV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20-30  gadi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" name="Freeform 9">
              <a:extLst>
                <a:ext uri="{FF2B5EF4-FFF2-40B4-BE49-F238E27FC236}">
                  <a16:creationId xmlns:a16="http://schemas.microsoft.com/office/drawing/2014/main" id="{AC4DF993-9FD6-4C15-9F29-4B1903A7D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184" y="2365504"/>
              <a:ext cx="1060816" cy="1063496"/>
            </a:xfrm>
            <a:custGeom>
              <a:avLst/>
              <a:gdLst>
                <a:gd name="T0" fmla="*/ 4034 w 4034"/>
                <a:gd name="T1" fmla="*/ 4034 h 4034"/>
                <a:gd name="T2" fmla="*/ 0 w 4034"/>
                <a:gd name="T3" fmla="*/ 0 h 4034"/>
                <a:gd name="T4" fmla="*/ 4034 w 4034"/>
                <a:gd name="T5" fmla="*/ 0 h 4034"/>
                <a:gd name="T6" fmla="*/ 4034 w 4034"/>
                <a:gd name="T7" fmla="*/ 4034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4" h="4034">
                  <a:moveTo>
                    <a:pt x="4034" y="4034"/>
                  </a:moveTo>
                  <a:cubicBezTo>
                    <a:pt x="1806" y="4034"/>
                    <a:pt x="0" y="2228"/>
                    <a:pt x="0" y="0"/>
                  </a:cubicBezTo>
                  <a:lnTo>
                    <a:pt x="4034" y="0"/>
                  </a:lnTo>
                  <a:lnTo>
                    <a:pt x="4034" y="4034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Freeform 11">
              <a:extLst>
                <a:ext uri="{FF2B5EF4-FFF2-40B4-BE49-F238E27FC236}">
                  <a16:creationId xmlns:a16="http://schemas.microsoft.com/office/drawing/2014/main" id="{493001A3-7C89-4D91-8CE5-AA3CF0DA31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184" y="1302008"/>
              <a:ext cx="1060816" cy="1063496"/>
            </a:xfrm>
            <a:custGeom>
              <a:avLst/>
              <a:gdLst>
                <a:gd name="T0" fmla="*/ 0 w 4034"/>
                <a:gd name="T1" fmla="*/ 4034 h 4034"/>
                <a:gd name="T2" fmla="*/ 4034 w 4034"/>
                <a:gd name="T3" fmla="*/ 0 h 4034"/>
                <a:gd name="T4" fmla="*/ 4034 w 4034"/>
                <a:gd name="T5" fmla="*/ 4034 h 4034"/>
                <a:gd name="T6" fmla="*/ 0 w 4034"/>
                <a:gd name="T7" fmla="*/ 4034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4" h="4034">
                  <a:moveTo>
                    <a:pt x="0" y="4034"/>
                  </a:moveTo>
                  <a:cubicBezTo>
                    <a:pt x="0" y="1806"/>
                    <a:pt x="1806" y="0"/>
                    <a:pt x="4034" y="0"/>
                  </a:cubicBezTo>
                  <a:lnTo>
                    <a:pt x="4034" y="4034"/>
                  </a:lnTo>
                  <a:lnTo>
                    <a:pt x="0" y="4034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id="{56821BD8-7B9F-4A8F-BE6E-4FB09A130C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5999" y="3429000"/>
              <a:ext cx="1060816" cy="1063496"/>
            </a:xfrm>
            <a:custGeom>
              <a:avLst/>
              <a:gdLst>
                <a:gd name="T0" fmla="*/ 0 w 4035"/>
                <a:gd name="T1" fmla="*/ 0 h 4034"/>
                <a:gd name="T2" fmla="*/ 4035 w 4035"/>
                <a:gd name="T3" fmla="*/ 4034 h 4034"/>
                <a:gd name="T4" fmla="*/ 0 w 4035"/>
                <a:gd name="T5" fmla="*/ 4034 h 4034"/>
                <a:gd name="T6" fmla="*/ 0 w 4035"/>
                <a:gd name="T7" fmla="*/ 0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5" h="4034">
                  <a:moveTo>
                    <a:pt x="0" y="0"/>
                  </a:moveTo>
                  <a:cubicBezTo>
                    <a:pt x="2228" y="0"/>
                    <a:pt x="4035" y="1806"/>
                    <a:pt x="4035" y="4034"/>
                  </a:cubicBezTo>
                  <a:lnTo>
                    <a:pt x="0" y="40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7">
              <a:extLst>
                <a:ext uri="{FF2B5EF4-FFF2-40B4-BE49-F238E27FC236}">
                  <a16:creationId xmlns:a16="http://schemas.microsoft.com/office/drawing/2014/main" id="{B9D2A7DD-E800-4268-8F73-6CBC028075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5999" y="4492496"/>
              <a:ext cx="1060816" cy="1063496"/>
            </a:xfrm>
            <a:custGeom>
              <a:avLst/>
              <a:gdLst>
                <a:gd name="T0" fmla="*/ 4035 w 4035"/>
                <a:gd name="T1" fmla="*/ 0 h 4034"/>
                <a:gd name="T2" fmla="*/ 0 w 4035"/>
                <a:gd name="T3" fmla="*/ 4034 h 4034"/>
                <a:gd name="T4" fmla="*/ 0 w 4035"/>
                <a:gd name="T5" fmla="*/ 0 h 4034"/>
                <a:gd name="T6" fmla="*/ 4035 w 4035"/>
                <a:gd name="T7" fmla="*/ 0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5" h="4034">
                  <a:moveTo>
                    <a:pt x="4035" y="0"/>
                  </a:moveTo>
                  <a:cubicBezTo>
                    <a:pt x="4035" y="2228"/>
                    <a:pt x="2228" y="4034"/>
                    <a:pt x="0" y="4034"/>
                  </a:cubicBezTo>
                  <a:lnTo>
                    <a:pt x="0" y="0"/>
                  </a:lnTo>
                  <a:lnTo>
                    <a:pt x="4035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A3A36149-25A1-4409-8689-C73A61F804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184" y="4492496"/>
              <a:ext cx="1060816" cy="1063496"/>
            </a:xfrm>
            <a:custGeom>
              <a:avLst/>
              <a:gdLst>
                <a:gd name="T0" fmla="*/ 4034 w 4034"/>
                <a:gd name="T1" fmla="*/ 4034 h 4034"/>
                <a:gd name="T2" fmla="*/ 0 w 4034"/>
                <a:gd name="T3" fmla="*/ 0 h 4034"/>
                <a:gd name="T4" fmla="*/ 4034 w 4034"/>
                <a:gd name="T5" fmla="*/ 0 h 4034"/>
                <a:gd name="T6" fmla="*/ 4034 w 4034"/>
                <a:gd name="T7" fmla="*/ 4034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4" h="4034">
                  <a:moveTo>
                    <a:pt x="4034" y="4034"/>
                  </a:moveTo>
                  <a:cubicBezTo>
                    <a:pt x="1806" y="4034"/>
                    <a:pt x="0" y="2228"/>
                    <a:pt x="0" y="0"/>
                  </a:cubicBezTo>
                  <a:lnTo>
                    <a:pt x="4034" y="0"/>
                  </a:lnTo>
                  <a:lnTo>
                    <a:pt x="4034" y="403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lv-LV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60-70  gadi 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id="{77633534-F645-49EA-821B-BC8C1DFE38B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6814" y="2365504"/>
              <a:ext cx="1060816" cy="1063496"/>
            </a:xfrm>
            <a:custGeom>
              <a:avLst/>
              <a:gdLst>
                <a:gd name="T0" fmla="*/ 0 w 4035"/>
                <a:gd name="T1" fmla="*/ 0 h 4034"/>
                <a:gd name="T2" fmla="*/ 4035 w 4035"/>
                <a:gd name="T3" fmla="*/ 4034 h 4034"/>
                <a:gd name="T4" fmla="*/ 0 w 4035"/>
                <a:gd name="T5" fmla="*/ 4034 h 4034"/>
                <a:gd name="T6" fmla="*/ 0 w 4035"/>
                <a:gd name="T7" fmla="*/ 0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5" h="4034">
                  <a:moveTo>
                    <a:pt x="0" y="0"/>
                  </a:moveTo>
                  <a:cubicBezTo>
                    <a:pt x="2228" y="0"/>
                    <a:pt x="4035" y="1806"/>
                    <a:pt x="4035" y="4034"/>
                  </a:cubicBezTo>
                  <a:lnTo>
                    <a:pt x="0" y="40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id="{4F9B1644-7346-47EA-A120-CB9C9E7B3CD1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6814" y="3429000"/>
              <a:ext cx="1060816" cy="1063496"/>
            </a:xfrm>
            <a:custGeom>
              <a:avLst/>
              <a:gdLst>
                <a:gd name="T0" fmla="*/ 4035 w 4035"/>
                <a:gd name="T1" fmla="*/ 0 h 4034"/>
                <a:gd name="T2" fmla="*/ 0 w 4035"/>
                <a:gd name="T3" fmla="*/ 4034 h 4034"/>
                <a:gd name="T4" fmla="*/ 0 w 4035"/>
                <a:gd name="T5" fmla="*/ 0 h 4034"/>
                <a:gd name="T6" fmla="*/ 4035 w 4035"/>
                <a:gd name="T7" fmla="*/ 0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5" h="4034">
                  <a:moveTo>
                    <a:pt x="4035" y="0"/>
                  </a:moveTo>
                  <a:cubicBezTo>
                    <a:pt x="4035" y="2228"/>
                    <a:pt x="2228" y="4034"/>
                    <a:pt x="0" y="4034"/>
                  </a:cubicBezTo>
                  <a:lnTo>
                    <a:pt x="0" y="0"/>
                  </a:lnTo>
                  <a:lnTo>
                    <a:pt x="4035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r>
                <a:rPr lang="lv-LV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31-59  gadi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" name="Freeform 11">
              <a:extLst>
                <a:ext uri="{FF2B5EF4-FFF2-40B4-BE49-F238E27FC236}">
                  <a16:creationId xmlns:a16="http://schemas.microsoft.com/office/drawing/2014/main" id="{940E46EA-00A4-41A5-9582-DB7701336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5999" y="2365504"/>
              <a:ext cx="1060816" cy="1063496"/>
            </a:xfrm>
            <a:custGeom>
              <a:avLst/>
              <a:gdLst>
                <a:gd name="T0" fmla="*/ 0 w 4034"/>
                <a:gd name="T1" fmla="*/ 4034 h 4034"/>
                <a:gd name="T2" fmla="*/ 4034 w 4034"/>
                <a:gd name="T3" fmla="*/ 0 h 4034"/>
                <a:gd name="T4" fmla="*/ 4034 w 4034"/>
                <a:gd name="T5" fmla="*/ 4034 h 4034"/>
                <a:gd name="T6" fmla="*/ 0 w 4034"/>
                <a:gd name="T7" fmla="*/ 4034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4" h="4034">
                  <a:moveTo>
                    <a:pt x="0" y="4034"/>
                  </a:moveTo>
                  <a:cubicBezTo>
                    <a:pt x="0" y="1806"/>
                    <a:pt x="1806" y="0"/>
                    <a:pt x="4034" y="0"/>
                  </a:cubicBezTo>
                  <a:lnTo>
                    <a:pt x="4034" y="4034"/>
                  </a:lnTo>
                  <a:lnTo>
                    <a:pt x="0" y="4034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" name="Freeform 7">
              <a:extLst>
                <a:ext uri="{FF2B5EF4-FFF2-40B4-BE49-F238E27FC236}">
                  <a16:creationId xmlns:a16="http://schemas.microsoft.com/office/drawing/2014/main" id="{1B04E165-6EF4-4EB9-AE3B-81413450A4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182" y="3429000"/>
              <a:ext cx="1060816" cy="1063496"/>
            </a:xfrm>
            <a:custGeom>
              <a:avLst/>
              <a:gdLst>
                <a:gd name="T0" fmla="*/ 4035 w 4035"/>
                <a:gd name="T1" fmla="*/ 0 h 4034"/>
                <a:gd name="T2" fmla="*/ 0 w 4035"/>
                <a:gd name="T3" fmla="*/ 4034 h 4034"/>
                <a:gd name="T4" fmla="*/ 0 w 4035"/>
                <a:gd name="T5" fmla="*/ 0 h 4034"/>
                <a:gd name="T6" fmla="*/ 4035 w 4035"/>
                <a:gd name="T7" fmla="*/ 0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5" h="4034">
                  <a:moveTo>
                    <a:pt x="4035" y="0"/>
                  </a:moveTo>
                  <a:cubicBezTo>
                    <a:pt x="4035" y="2228"/>
                    <a:pt x="2228" y="4034"/>
                    <a:pt x="0" y="4034"/>
                  </a:cubicBezTo>
                  <a:lnTo>
                    <a:pt x="0" y="0"/>
                  </a:lnTo>
                  <a:lnTo>
                    <a:pt x="403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3" name="Freeform 9">
              <a:extLst>
                <a:ext uri="{FF2B5EF4-FFF2-40B4-BE49-F238E27FC236}">
                  <a16:creationId xmlns:a16="http://schemas.microsoft.com/office/drawing/2014/main" id="{9FE1AFD3-7FE7-4A41-BB45-A8D3051D13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4367" y="3429000"/>
              <a:ext cx="1060816" cy="1063496"/>
            </a:xfrm>
            <a:custGeom>
              <a:avLst/>
              <a:gdLst>
                <a:gd name="T0" fmla="*/ 4034 w 4034"/>
                <a:gd name="T1" fmla="*/ 4034 h 4034"/>
                <a:gd name="T2" fmla="*/ 0 w 4034"/>
                <a:gd name="T3" fmla="*/ 0 h 4034"/>
                <a:gd name="T4" fmla="*/ 4034 w 4034"/>
                <a:gd name="T5" fmla="*/ 0 h 4034"/>
                <a:gd name="T6" fmla="*/ 4034 w 4034"/>
                <a:gd name="T7" fmla="*/ 4034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4" h="4034">
                  <a:moveTo>
                    <a:pt x="4034" y="4034"/>
                  </a:moveTo>
                  <a:cubicBezTo>
                    <a:pt x="1806" y="4034"/>
                    <a:pt x="0" y="2228"/>
                    <a:pt x="0" y="0"/>
                  </a:cubicBezTo>
                  <a:lnTo>
                    <a:pt x="4034" y="0"/>
                  </a:lnTo>
                  <a:lnTo>
                    <a:pt x="4034" y="4034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407B33CE-4876-4AED-BD1B-0B827B57C8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4367" y="2365504"/>
              <a:ext cx="1060816" cy="1063496"/>
            </a:xfrm>
            <a:custGeom>
              <a:avLst/>
              <a:gdLst>
                <a:gd name="T0" fmla="*/ 0 w 4034"/>
                <a:gd name="T1" fmla="*/ 4034 h 4034"/>
                <a:gd name="T2" fmla="*/ 4034 w 4034"/>
                <a:gd name="T3" fmla="*/ 0 h 4034"/>
                <a:gd name="T4" fmla="*/ 4034 w 4034"/>
                <a:gd name="T5" fmla="*/ 4034 h 4034"/>
                <a:gd name="T6" fmla="*/ 0 w 4034"/>
                <a:gd name="T7" fmla="*/ 4034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4" h="4034">
                  <a:moveTo>
                    <a:pt x="0" y="4034"/>
                  </a:moveTo>
                  <a:cubicBezTo>
                    <a:pt x="0" y="1806"/>
                    <a:pt x="1806" y="0"/>
                    <a:pt x="4034" y="0"/>
                  </a:cubicBezTo>
                  <a:lnTo>
                    <a:pt x="4034" y="4034"/>
                  </a:lnTo>
                  <a:lnTo>
                    <a:pt x="0" y="40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b" anchorCtr="0" compatLnSpc="1">
              <a:prstTxWarp prst="textNoShape">
                <a:avLst/>
              </a:prstTxWarp>
            </a:bodyPr>
            <a:lstStyle/>
            <a:p>
              <a:pPr algn="r"/>
              <a:endPara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DFCF9699-B940-4928-9592-6B11D54772B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8204" y="4492496"/>
              <a:ext cx="67796" cy="1063496"/>
            </a:xfrm>
            <a:custGeom>
              <a:avLst/>
              <a:gdLst>
                <a:gd name="connsiteX0" fmla="*/ 66802 w 67796"/>
                <a:gd name="connsiteY0" fmla="*/ 0 h 1063496"/>
                <a:gd name="connsiteX1" fmla="*/ 67796 w 67796"/>
                <a:gd name="connsiteY1" fmla="*/ 0 h 1063496"/>
                <a:gd name="connsiteX2" fmla="*/ 67796 w 67796"/>
                <a:gd name="connsiteY2" fmla="*/ 1063496 h 1063496"/>
                <a:gd name="connsiteX3" fmla="*/ 0 w 67796"/>
                <a:gd name="connsiteY3" fmla="*/ 1056645 h 1063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796" h="1063496">
                  <a:moveTo>
                    <a:pt x="66802" y="0"/>
                  </a:moveTo>
                  <a:lnTo>
                    <a:pt x="67796" y="0"/>
                  </a:lnTo>
                  <a:lnTo>
                    <a:pt x="67796" y="1063496"/>
                  </a:lnTo>
                  <a:lnTo>
                    <a:pt x="0" y="1056645"/>
                  </a:ln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A435396F-D806-434F-9271-8137EE6518C7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6814" y="3429001"/>
              <a:ext cx="1060816" cy="70879"/>
            </a:xfrm>
            <a:custGeom>
              <a:avLst/>
              <a:gdLst>
                <a:gd name="connsiteX0" fmla="*/ 0 w 1060816"/>
                <a:gd name="connsiteY0" fmla="*/ 0 h 70879"/>
                <a:gd name="connsiteX1" fmla="*/ 1060816 w 1060816"/>
                <a:gd name="connsiteY1" fmla="*/ 0 h 70879"/>
                <a:gd name="connsiteX2" fmla="*/ 1053688 w 1060816"/>
                <a:gd name="connsiteY2" fmla="*/ 70879 h 70879"/>
                <a:gd name="connsiteX3" fmla="*/ 0 w 1060816"/>
                <a:gd name="connsiteY3" fmla="*/ 4264 h 70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0816" h="70879">
                  <a:moveTo>
                    <a:pt x="0" y="0"/>
                  </a:moveTo>
                  <a:lnTo>
                    <a:pt x="1060816" y="0"/>
                  </a:lnTo>
                  <a:lnTo>
                    <a:pt x="1053688" y="70879"/>
                  </a:lnTo>
                  <a:lnTo>
                    <a:pt x="0" y="4264"/>
                  </a:ln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C90753D6-5253-4229-9CF0-D0EF75060D53}"/>
                </a:ext>
              </a:extLst>
            </p:cNvPr>
            <p:cNvSpPr/>
            <p:nvPr/>
          </p:nvSpPr>
          <p:spPr>
            <a:xfrm rot="217047">
              <a:off x="3975463" y="3394269"/>
              <a:ext cx="1058703" cy="68198"/>
            </a:xfrm>
            <a:custGeom>
              <a:avLst/>
              <a:gdLst>
                <a:gd name="connsiteX0" fmla="*/ 2530 w 1058703"/>
                <a:gd name="connsiteY0" fmla="*/ 0 h 68198"/>
                <a:gd name="connsiteX1" fmla="*/ 1058623 w 1058703"/>
                <a:gd name="connsiteY1" fmla="*/ 0 h 68198"/>
                <a:gd name="connsiteX2" fmla="*/ 1058703 w 1058703"/>
                <a:gd name="connsiteY2" fmla="*/ 1266 h 68198"/>
                <a:gd name="connsiteX3" fmla="*/ 0 w 1058703"/>
                <a:gd name="connsiteY3" fmla="*/ 68198 h 6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8703" h="68198">
                  <a:moveTo>
                    <a:pt x="2530" y="0"/>
                  </a:moveTo>
                  <a:lnTo>
                    <a:pt x="1058623" y="0"/>
                  </a:lnTo>
                  <a:lnTo>
                    <a:pt x="1058703" y="1266"/>
                  </a:lnTo>
                  <a:lnTo>
                    <a:pt x="0" y="68198"/>
                  </a:ln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E670573-246F-42B2-B3D2-36D819B2E8AA}"/>
                </a:ext>
              </a:extLst>
            </p:cNvPr>
            <p:cNvSpPr/>
            <p:nvPr/>
          </p:nvSpPr>
          <p:spPr>
            <a:xfrm rot="5617047">
              <a:off x="5567069" y="1798556"/>
              <a:ext cx="1057861" cy="66879"/>
            </a:xfrm>
            <a:custGeom>
              <a:avLst/>
              <a:gdLst>
                <a:gd name="connsiteX0" fmla="*/ 0 w 1057861"/>
                <a:gd name="connsiteY0" fmla="*/ 66879 h 66879"/>
                <a:gd name="connsiteX1" fmla="*/ 2516 w 1057861"/>
                <a:gd name="connsiteY1" fmla="*/ 0 h 66879"/>
                <a:gd name="connsiteX2" fmla="*/ 1057861 w 1057861"/>
                <a:gd name="connsiteY2" fmla="*/ 0 h 66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57861" h="66879">
                  <a:moveTo>
                    <a:pt x="0" y="66879"/>
                  </a:moveTo>
                  <a:lnTo>
                    <a:pt x="2516" y="0"/>
                  </a:lnTo>
                  <a:lnTo>
                    <a:pt x="1057861" y="0"/>
                  </a:ln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B12EEDEE-367A-420D-92D7-E7AC2BA3EB90}"/>
              </a:ext>
            </a:extLst>
          </p:cNvPr>
          <p:cNvSpPr/>
          <p:nvPr/>
        </p:nvSpPr>
        <p:spPr>
          <a:xfrm>
            <a:off x="4607965" y="3557205"/>
            <a:ext cx="1489850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lv-LV" sz="1600" b="1" dirty="0">
                <a:solidFill>
                  <a:schemeClr val="bg2">
                    <a:lumMod val="25000"/>
                  </a:schemeClr>
                </a:solidFill>
              </a:rPr>
              <a:t>Mazie un vidējie uzņēmēji</a:t>
            </a:r>
            <a:endParaRPr lang="en-US" sz="1600" b="1" noProof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E9B84F7F-FB81-4C7D-8F44-940C7B8EA4B2}"/>
              </a:ext>
            </a:extLst>
          </p:cNvPr>
          <p:cNvSpPr/>
          <p:nvPr/>
        </p:nvSpPr>
        <p:spPr>
          <a:xfrm rot="16200000">
            <a:off x="5461322" y="2181400"/>
            <a:ext cx="904414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lv-LV" sz="1600" b="1" dirty="0">
                <a:solidFill>
                  <a:schemeClr val="bg2">
                    <a:lumMod val="25000"/>
                  </a:schemeClr>
                </a:solidFill>
              </a:rPr>
              <a:t>Jaunieši </a:t>
            </a:r>
            <a:endParaRPr lang="en-US" sz="1600" b="1" noProof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1606ACE-5E43-4ADA-881F-31580813F0B9}"/>
              </a:ext>
            </a:extLst>
          </p:cNvPr>
          <p:cNvSpPr/>
          <p:nvPr/>
        </p:nvSpPr>
        <p:spPr>
          <a:xfrm>
            <a:off x="6659103" y="3131730"/>
            <a:ext cx="1246431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lv-LV" sz="1600" b="1" dirty="0">
                <a:solidFill>
                  <a:schemeClr val="bg2">
                    <a:lumMod val="25000"/>
                  </a:schemeClr>
                </a:solidFill>
              </a:rPr>
              <a:t>Darbspējīgie</a:t>
            </a:r>
            <a:endParaRPr lang="en-US" sz="1600" b="1" noProof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219180E7-1BFC-44B9-A23F-2763D7EA09CC}"/>
              </a:ext>
            </a:extLst>
          </p:cNvPr>
          <p:cNvSpPr/>
          <p:nvPr/>
        </p:nvSpPr>
        <p:spPr>
          <a:xfrm rot="5400000">
            <a:off x="5880344" y="4464135"/>
            <a:ext cx="779380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lv-LV" sz="1600" b="1" dirty="0">
                <a:solidFill>
                  <a:schemeClr val="bg2">
                    <a:lumMod val="25000"/>
                  </a:schemeClr>
                </a:solidFill>
              </a:rPr>
              <a:t>Seniori</a:t>
            </a:r>
            <a:endParaRPr lang="en-US" sz="1600" b="1" noProof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Graphic 94" descr="Puzzle">
            <a:extLst>
              <a:ext uri="{FF2B5EF4-FFF2-40B4-BE49-F238E27FC236}">
                <a16:creationId xmlns:a16="http://schemas.microsoft.com/office/drawing/2014/main" id="{91115EE3-D4F9-4E13-B707-365EABF26147}"/>
              </a:ext>
            </a:extLst>
          </p:cNvPr>
          <p:cNvSpPr/>
          <p:nvPr/>
        </p:nvSpPr>
        <p:spPr>
          <a:xfrm>
            <a:off x="6499772" y="4351025"/>
            <a:ext cx="479129" cy="479129"/>
          </a:xfrm>
          <a:custGeom>
            <a:avLst/>
            <a:gdLst>
              <a:gd name="connsiteX0" fmla="*/ 319983 w 495137"/>
              <a:gd name="connsiteY0" fmla="*/ 375686 h 495137"/>
              <a:gd name="connsiteX1" fmla="*/ 293369 w 495137"/>
              <a:gd name="connsiteY1" fmla="*/ 293988 h 495137"/>
              <a:gd name="connsiteX2" fmla="*/ 297701 w 495137"/>
              <a:gd name="connsiteY2" fmla="*/ 289655 h 495137"/>
              <a:gd name="connsiteX3" fmla="*/ 380637 w 495137"/>
              <a:gd name="connsiteY3" fmla="*/ 315031 h 495137"/>
              <a:gd name="connsiteX4" fmla="*/ 424580 w 495137"/>
              <a:gd name="connsiteY4" fmla="*/ 350310 h 495137"/>
              <a:gd name="connsiteX5" fmla="*/ 495138 w 495137"/>
              <a:gd name="connsiteY5" fmla="*/ 279753 h 495137"/>
              <a:gd name="connsiteX6" fmla="*/ 389921 w 495137"/>
              <a:gd name="connsiteY6" fmla="*/ 174536 h 495137"/>
              <a:gd name="connsiteX7" fmla="*/ 425199 w 495137"/>
              <a:gd name="connsiteY7" fmla="*/ 130593 h 495137"/>
              <a:gd name="connsiteX8" fmla="*/ 450575 w 495137"/>
              <a:gd name="connsiteY8" fmla="*/ 47657 h 495137"/>
              <a:gd name="connsiteX9" fmla="*/ 446243 w 495137"/>
              <a:gd name="connsiteY9" fmla="*/ 43325 h 495137"/>
              <a:gd name="connsiteX10" fmla="*/ 364545 w 495137"/>
              <a:gd name="connsiteY10" fmla="*/ 69938 h 495137"/>
              <a:gd name="connsiteX11" fmla="*/ 320602 w 495137"/>
              <a:gd name="connsiteY11" fmla="*/ 105217 h 495137"/>
              <a:gd name="connsiteX12" fmla="*/ 215385 w 495137"/>
              <a:gd name="connsiteY12" fmla="*/ 0 h 495137"/>
              <a:gd name="connsiteX13" fmla="*/ 144209 w 495137"/>
              <a:gd name="connsiteY13" fmla="*/ 70557 h 495137"/>
              <a:gd name="connsiteX14" fmla="*/ 179487 w 495137"/>
              <a:gd name="connsiteY14" fmla="*/ 114501 h 495137"/>
              <a:gd name="connsiteX15" fmla="*/ 206101 w 495137"/>
              <a:gd name="connsiteY15" fmla="*/ 196198 h 495137"/>
              <a:gd name="connsiteX16" fmla="*/ 201769 w 495137"/>
              <a:gd name="connsiteY16" fmla="*/ 200531 h 495137"/>
              <a:gd name="connsiteX17" fmla="*/ 118833 w 495137"/>
              <a:gd name="connsiteY17" fmla="*/ 175155 h 495137"/>
              <a:gd name="connsiteX18" fmla="*/ 74890 w 495137"/>
              <a:gd name="connsiteY18" fmla="*/ 139876 h 495137"/>
              <a:gd name="connsiteX19" fmla="*/ 0 w 495137"/>
              <a:gd name="connsiteY19" fmla="*/ 215385 h 495137"/>
              <a:gd name="connsiteX20" fmla="*/ 105217 w 495137"/>
              <a:gd name="connsiteY20" fmla="*/ 320602 h 495137"/>
              <a:gd name="connsiteX21" fmla="*/ 69938 w 495137"/>
              <a:gd name="connsiteY21" fmla="*/ 364545 h 495137"/>
              <a:gd name="connsiteX22" fmla="*/ 44562 w 495137"/>
              <a:gd name="connsiteY22" fmla="*/ 447481 h 495137"/>
              <a:gd name="connsiteX23" fmla="*/ 48895 w 495137"/>
              <a:gd name="connsiteY23" fmla="*/ 451813 h 495137"/>
              <a:gd name="connsiteX24" fmla="*/ 130593 w 495137"/>
              <a:gd name="connsiteY24" fmla="*/ 425199 h 495137"/>
              <a:gd name="connsiteX25" fmla="*/ 174536 w 495137"/>
              <a:gd name="connsiteY25" fmla="*/ 389921 h 495137"/>
              <a:gd name="connsiteX26" fmla="*/ 279753 w 495137"/>
              <a:gd name="connsiteY26" fmla="*/ 495138 h 495137"/>
              <a:gd name="connsiteX27" fmla="*/ 355261 w 495137"/>
              <a:gd name="connsiteY27" fmla="*/ 419629 h 495137"/>
              <a:gd name="connsiteX28" fmla="*/ 319983 w 495137"/>
              <a:gd name="connsiteY28" fmla="*/ 375686 h 49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95137" h="495137">
                <a:moveTo>
                  <a:pt x="319983" y="375686"/>
                </a:moveTo>
                <a:cubicBezTo>
                  <a:pt x="279134" y="376923"/>
                  <a:pt x="264280" y="324315"/>
                  <a:pt x="293369" y="293988"/>
                </a:cubicBezTo>
                <a:lnTo>
                  <a:pt x="297701" y="289655"/>
                </a:lnTo>
                <a:cubicBezTo>
                  <a:pt x="328029" y="260566"/>
                  <a:pt x="381875" y="274182"/>
                  <a:pt x="380637" y="315031"/>
                </a:cubicBezTo>
                <a:cubicBezTo>
                  <a:pt x="380018" y="338550"/>
                  <a:pt x="407870" y="367021"/>
                  <a:pt x="424580" y="350310"/>
                </a:cubicBezTo>
                <a:lnTo>
                  <a:pt x="495138" y="279753"/>
                </a:lnTo>
                <a:lnTo>
                  <a:pt x="389921" y="174536"/>
                </a:lnTo>
                <a:cubicBezTo>
                  <a:pt x="373210" y="157825"/>
                  <a:pt x="401680" y="129974"/>
                  <a:pt x="425199" y="130593"/>
                </a:cubicBezTo>
                <a:cubicBezTo>
                  <a:pt x="466048" y="131830"/>
                  <a:pt x="479664" y="77984"/>
                  <a:pt x="450575" y="47657"/>
                </a:cubicBezTo>
                <a:lnTo>
                  <a:pt x="446243" y="43325"/>
                </a:lnTo>
                <a:cubicBezTo>
                  <a:pt x="415915" y="14235"/>
                  <a:pt x="363307" y="29089"/>
                  <a:pt x="364545" y="69938"/>
                </a:cubicBezTo>
                <a:cubicBezTo>
                  <a:pt x="365164" y="93457"/>
                  <a:pt x="337312" y="121928"/>
                  <a:pt x="320602" y="105217"/>
                </a:cubicBezTo>
                <a:lnTo>
                  <a:pt x="215385" y="0"/>
                </a:lnTo>
                <a:lnTo>
                  <a:pt x="144209" y="70557"/>
                </a:lnTo>
                <a:cubicBezTo>
                  <a:pt x="127498" y="87268"/>
                  <a:pt x="155968" y="115119"/>
                  <a:pt x="179487" y="114501"/>
                </a:cubicBezTo>
                <a:cubicBezTo>
                  <a:pt x="220336" y="113263"/>
                  <a:pt x="235190" y="165871"/>
                  <a:pt x="206101" y="196198"/>
                </a:cubicBezTo>
                <a:lnTo>
                  <a:pt x="201769" y="200531"/>
                </a:lnTo>
                <a:cubicBezTo>
                  <a:pt x="171441" y="229620"/>
                  <a:pt x="117595" y="216004"/>
                  <a:pt x="118833" y="175155"/>
                </a:cubicBezTo>
                <a:cubicBezTo>
                  <a:pt x="119452" y="151636"/>
                  <a:pt x="91600" y="123165"/>
                  <a:pt x="74890" y="139876"/>
                </a:cubicBezTo>
                <a:lnTo>
                  <a:pt x="0" y="215385"/>
                </a:lnTo>
                <a:lnTo>
                  <a:pt x="105217" y="320602"/>
                </a:lnTo>
                <a:cubicBezTo>
                  <a:pt x="121928" y="337312"/>
                  <a:pt x="93457" y="365164"/>
                  <a:pt x="69938" y="364545"/>
                </a:cubicBezTo>
                <a:cubicBezTo>
                  <a:pt x="29089" y="363307"/>
                  <a:pt x="15473" y="417153"/>
                  <a:pt x="44562" y="447481"/>
                </a:cubicBezTo>
                <a:lnTo>
                  <a:pt x="48895" y="451813"/>
                </a:lnTo>
                <a:cubicBezTo>
                  <a:pt x="79222" y="480902"/>
                  <a:pt x="131830" y="466048"/>
                  <a:pt x="130593" y="425199"/>
                </a:cubicBezTo>
                <a:cubicBezTo>
                  <a:pt x="129974" y="401680"/>
                  <a:pt x="157825" y="373210"/>
                  <a:pt x="174536" y="389921"/>
                </a:cubicBezTo>
                <a:lnTo>
                  <a:pt x="279753" y="495138"/>
                </a:lnTo>
                <a:lnTo>
                  <a:pt x="355261" y="419629"/>
                </a:lnTo>
                <a:cubicBezTo>
                  <a:pt x="371972" y="402918"/>
                  <a:pt x="344121" y="375067"/>
                  <a:pt x="319983" y="375686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61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6" name="Graphic 96" descr="Rocket">
            <a:extLst>
              <a:ext uri="{FF2B5EF4-FFF2-40B4-BE49-F238E27FC236}">
                <a16:creationId xmlns:a16="http://schemas.microsoft.com/office/drawing/2014/main" id="{40B343BB-AF36-4081-9DB7-010039D2C786}"/>
              </a:ext>
            </a:extLst>
          </p:cNvPr>
          <p:cNvGrpSpPr/>
          <p:nvPr/>
        </p:nvGrpSpPr>
        <p:grpSpPr>
          <a:xfrm>
            <a:off x="4266768" y="3779035"/>
            <a:ext cx="574954" cy="574954"/>
            <a:chOff x="4614532" y="4055926"/>
            <a:chExt cx="594165" cy="594165"/>
          </a:xfrm>
          <a:solidFill>
            <a:schemeClr val="bg2">
              <a:lumMod val="25000"/>
            </a:schemeClr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BB05FB7-527F-467A-8037-5B343E00A614}"/>
                </a:ext>
              </a:extLst>
            </p:cNvPr>
            <p:cNvSpPr/>
            <p:nvPr/>
          </p:nvSpPr>
          <p:spPr>
            <a:xfrm>
              <a:off x="5047158" y="4104639"/>
              <a:ext cx="111406" cy="105217"/>
            </a:xfrm>
            <a:custGeom>
              <a:avLst/>
              <a:gdLst>
                <a:gd name="connsiteX0" fmla="*/ 110787 w 111405"/>
                <a:gd name="connsiteY0" fmla="*/ 3276 h 105216"/>
                <a:gd name="connsiteX1" fmla="*/ 0 w 111405"/>
                <a:gd name="connsiteY1" fmla="*/ 16893 h 105216"/>
                <a:gd name="connsiteX2" fmla="*/ 50752 w 111405"/>
                <a:gd name="connsiteY2" fmla="*/ 57123 h 105216"/>
                <a:gd name="connsiteX3" fmla="*/ 91600 w 111405"/>
                <a:gd name="connsiteY3" fmla="*/ 109112 h 105216"/>
                <a:gd name="connsiteX4" fmla="*/ 110787 w 111405"/>
                <a:gd name="connsiteY4" fmla="*/ 3276 h 10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05" h="105216">
                  <a:moveTo>
                    <a:pt x="110787" y="3276"/>
                  </a:moveTo>
                  <a:cubicBezTo>
                    <a:pt x="102122" y="-5388"/>
                    <a:pt x="46419" y="4514"/>
                    <a:pt x="0" y="16893"/>
                  </a:cubicBezTo>
                  <a:cubicBezTo>
                    <a:pt x="16711" y="26795"/>
                    <a:pt x="34041" y="40412"/>
                    <a:pt x="50752" y="57123"/>
                  </a:cubicBezTo>
                  <a:cubicBezTo>
                    <a:pt x="68081" y="74452"/>
                    <a:pt x="81698" y="91782"/>
                    <a:pt x="91600" y="109112"/>
                  </a:cubicBezTo>
                  <a:cubicBezTo>
                    <a:pt x="103979" y="61455"/>
                    <a:pt x="120071" y="11941"/>
                    <a:pt x="110787" y="3276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D0E482A-AEBE-43BD-B21A-0CCA839FEC70}"/>
                </a:ext>
              </a:extLst>
            </p:cNvPr>
            <p:cNvSpPr/>
            <p:nvPr/>
          </p:nvSpPr>
          <p:spPr>
            <a:xfrm>
              <a:off x="4662231" y="4274792"/>
              <a:ext cx="148541" cy="142352"/>
            </a:xfrm>
            <a:custGeom>
              <a:avLst/>
              <a:gdLst>
                <a:gd name="connsiteX0" fmla="*/ 150975 w 148541"/>
                <a:gd name="connsiteY0" fmla="*/ 9516 h 142352"/>
                <a:gd name="connsiteX1" fmla="*/ 129932 w 148541"/>
                <a:gd name="connsiteY1" fmla="*/ 1470 h 142352"/>
                <a:gd name="connsiteX2" fmla="*/ 105175 w 148541"/>
                <a:gd name="connsiteY2" fmla="*/ 6421 h 142352"/>
                <a:gd name="connsiteX3" fmla="*/ 6766 w 148541"/>
                <a:gd name="connsiteY3" fmla="*/ 104830 h 142352"/>
                <a:gd name="connsiteX4" fmla="*/ 27810 w 148541"/>
                <a:gd name="connsiteY4" fmla="*/ 143822 h 142352"/>
                <a:gd name="connsiteX5" fmla="*/ 110126 w 148541"/>
                <a:gd name="connsiteY5" fmla="*/ 125254 h 142352"/>
                <a:gd name="connsiteX6" fmla="*/ 150975 w 148541"/>
                <a:gd name="connsiteY6" fmla="*/ 9516 h 142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8541" h="142352">
                  <a:moveTo>
                    <a:pt x="150975" y="9516"/>
                  </a:moveTo>
                  <a:lnTo>
                    <a:pt x="129932" y="1470"/>
                  </a:lnTo>
                  <a:cubicBezTo>
                    <a:pt x="121267" y="-1625"/>
                    <a:pt x="111983" y="232"/>
                    <a:pt x="105175" y="6421"/>
                  </a:cubicBezTo>
                  <a:lnTo>
                    <a:pt x="6766" y="104830"/>
                  </a:lnTo>
                  <a:cubicBezTo>
                    <a:pt x="-9326" y="120922"/>
                    <a:pt x="5529" y="148773"/>
                    <a:pt x="27810" y="143822"/>
                  </a:cubicBezTo>
                  <a:lnTo>
                    <a:pt x="110126" y="125254"/>
                  </a:lnTo>
                  <a:cubicBezTo>
                    <a:pt x="116934" y="94308"/>
                    <a:pt x="128075" y="52841"/>
                    <a:pt x="150975" y="9516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B111496-7FE4-4725-9BB3-893F92C7EB1C}"/>
                </a:ext>
              </a:extLst>
            </p:cNvPr>
            <p:cNvSpPr/>
            <p:nvPr/>
          </p:nvSpPr>
          <p:spPr>
            <a:xfrm>
              <a:off x="4844179" y="4445847"/>
              <a:ext cx="142352" cy="154730"/>
            </a:xfrm>
            <a:custGeom>
              <a:avLst/>
              <a:gdLst>
                <a:gd name="connsiteX0" fmla="*/ 133042 w 142352"/>
                <a:gd name="connsiteY0" fmla="*/ 0 h 154730"/>
                <a:gd name="connsiteX1" fmla="*/ 19779 w 142352"/>
                <a:gd name="connsiteY1" fmla="*/ 39611 h 154730"/>
                <a:gd name="connsiteX2" fmla="*/ 592 w 142352"/>
                <a:gd name="connsiteY2" fmla="*/ 127498 h 154730"/>
                <a:gd name="connsiteX3" fmla="*/ 39584 w 142352"/>
                <a:gd name="connsiteY3" fmla="*/ 148541 h 154730"/>
                <a:gd name="connsiteX4" fmla="*/ 137993 w 142352"/>
                <a:gd name="connsiteY4" fmla="*/ 50133 h 154730"/>
                <a:gd name="connsiteX5" fmla="*/ 142944 w 142352"/>
                <a:gd name="connsiteY5" fmla="*/ 25376 h 154730"/>
                <a:gd name="connsiteX6" fmla="*/ 133042 w 142352"/>
                <a:gd name="connsiteY6" fmla="*/ 0 h 15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352" h="154730">
                  <a:moveTo>
                    <a:pt x="133042" y="0"/>
                  </a:moveTo>
                  <a:cubicBezTo>
                    <a:pt x="91574" y="21662"/>
                    <a:pt x="51963" y="33422"/>
                    <a:pt x="19779" y="39611"/>
                  </a:cubicBezTo>
                  <a:lnTo>
                    <a:pt x="592" y="127498"/>
                  </a:lnTo>
                  <a:cubicBezTo>
                    <a:pt x="-4359" y="149779"/>
                    <a:pt x="22874" y="165252"/>
                    <a:pt x="39584" y="148541"/>
                  </a:cubicBezTo>
                  <a:lnTo>
                    <a:pt x="137993" y="50133"/>
                  </a:lnTo>
                  <a:cubicBezTo>
                    <a:pt x="144182" y="43943"/>
                    <a:pt x="146658" y="34041"/>
                    <a:pt x="142944" y="25376"/>
                  </a:cubicBezTo>
                  <a:lnTo>
                    <a:pt x="133042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663E651-456E-49E5-94B1-8A1026629DB4}"/>
                </a:ext>
              </a:extLst>
            </p:cNvPr>
            <p:cNvSpPr/>
            <p:nvPr/>
          </p:nvSpPr>
          <p:spPr>
            <a:xfrm>
              <a:off x="4794019" y="4132672"/>
              <a:ext cx="328029" cy="328029"/>
            </a:xfrm>
            <a:custGeom>
              <a:avLst/>
              <a:gdLst>
                <a:gd name="connsiteX0" fmla="*/ 219717 w 328028"/>
                <a:gd name="connsiteY0" fmla="*/ 0 h 328028"/>
                <a:gd name="connsiteX1" fmla="*/ 101503 w 328028"/>
                <a:gd name="connsiteY1" fmla="*/ 80460 h 328028"/>
                <a:gd name="connsiteX2" fmla="*/ 0 w 328028"/>
                <a:gd name="connsiteY2" fmla="*/ 293988 h 328028"/>
                <a:gd name="connsiteX3" fmla="*/ 38373 w 328028"/>
                <a:gd name="connsiteY3" fmla="*/ 332361 h 328028"/>
                <a:gd name="connsiteX4" fmla="*/ 252520 w 328028"/>
                <a:gd name="connsiteY4" fmla="*/ 231477 h 328028"/>
                <a:gd name="connsiteX5" fmla="*/ 332980 w 328028"/>
                <a:gd name="connsiteY5" fmla="*/ 113882 h 328028"/>
                <a:gd name="connsiteX6" fmla="*/ 285942 w 328028"/>
                <a:gd name="connsiteY6" fmla="*/ 45800 h 328028"/>
                <a:gd name="connsiteX7" fmla="*/ 219717 w 328028"/>
                <a:gd name="connsiteY7" fmla="*/ 0 h 328028"/>
                <a:gd name="connsiteX8" fmla="*/ 251282 w 328028"/>
                <a:gd name="connsiteY8" fmla="*/ 133687 h 328028"/>
                <a:gd name="connsiteX9" fmla="*/ 198674 w 328028"/>
                <a:gd name="connsiteY9" fmla="*/ 133687 h 328028"/>
                <a:gd name="connsiteX10" fmla="*/ 198674 w 328028"/>
                <a:gd name="connsiteY10" fmla="*/ 81079 h 328028"/>
                <a:gd name="connsiteX11" fmla="*/ 251282 w 328028"/>
                <a:gd name="connsiteY11" fmla="*/ 81079 h 328028"/>
                <a:gd name="connsiteX12" fmla="*/ 251282 w 328028"/>
                <a:gd name="connsiteY12" fmla="*/ 133687 h 328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8028" h="328028">
                  <a:moveTo>
                    <a:pt x="219717" y="0"/>
                  </a:moveTo>
                  <a:cubicBezTo>
                    <a:pt x="183201" y="14854"/>
                    <a:pt x="141733" y="40230"/>
                    <a:pt x="101503" y="80460"/>
                  </a:cubicBezTo>
                  <a:cubicBezTo>
                    <a:pt x="27851" y="154112"/>
                    <a:pt x="6189" y="243236"/>
                    <a:pt x="0" y="293988"/>
                  </a:cubicBezTo>
                  <a:lnTo>
                    <a:pt x="38373" y="332361"/>
                  </a:lnTo>
                  <a:cubicBezTo>
                    <a:pt x="89125" y="326172"/>
                    <a:pt x="178868" y="305129"/>
                    <a:pt x="252520" y="231477"/>
                  </a:cubicBezTo>
                  <a:cubicBezTo>
                    <a:pt x="292750" y="191247"/>
                    <a:pt x="318126" y="150398"/>
                    <a:pt x="332980" y="113882"/>
                  </a:cubicBezTo>
                  <a:cubicBezTo>
                    <a:pt x="324934" y="93457"/>
                    <a:pt x="308842" y="69319"/>
                    <a:pt x="285942" y="45800"/>
                  </a:cubicBezTo>
                  <a:cubicBezTo>
                    <a:pt x="263661" y="24138"/>
                    <a:pt x="240142" y="8046"/>
                    <a:pt x="219717" y="0"/>
                  </a:cubicBezTo>
                  <a:close/>
                  <a:moveTo>
                    <a:pt x="251282" y="133687"/>
                  </a:moveTo>
                  <a:cubicBezTo>
                    <a:pt x="237047" y="147922"/>
                    <a:pt x="213528" y="147922"/>
                    <a:pt x="198674" y="133687"/>
                  </a:cubicBezTo>
                  <a:cubicBezTo>
                    <a:pt x="184439" y="119452"/>
                    <a:pt x="184439" y="95933"/>
                    <a:pt x="198674" y="81079"/>
                  </a:cubicBezTo>
                  <a:cubicBezTo>
                    <a:pt x="212909" y="66844"/>
                    <a:pt x="236428" y="66844"/>
                    <a:pt x="251282" y="81079"/>
                  </a:cubicBezTo>
                  <a:cubicBezTo>
                    <a:pt x="265518" y="95933"/>
                    <a:pt x="265518" y="119452"/>
                    <a:pt x="251282" y="133687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D486E15-F35C-4DB5-8AD5-F8203484B311}"/>
                </a:ext>
              </a:extLst>
            </p:cNvPr>
            <p:cNvSpPr/>
            <p:nvPr/>
          </p:nvSpPr>
          <p:spPr>
            <a:xfrm>
              <a:off x="4721121" y="4449779"/>
              <a:ext cx="86649" cy="86649"/>
            </a:xfrm>
            <a:custGeom>
              <a:avLst/>
              <a:gdLst>
                <a:gd name="connsiteX0" fmla="*/ 72279 w 86649"/>
                <a:gd name="connsiteY0" fmla="*/ 15873 h 86649"/>
                <a:gd name="connsiteX1" fmla="*/ 43190 w 86649"/>
                <a:gd name="connsiteY1" fmla="*/ 9684 h 86649"/>
                <a:gd name="connsiteX2" fmla="*/ 1722 w 86649"/>
                <a:gd name="connsiteY2" fmla="*/ 86430 h 86649"/>
                <a:gd name="connsiteX3" fmla="*/ 78468 w 86649"/>
                <a:gd name="connsiteY3" fmla="*/ 44962 h 86649"/>
                <a:gd name="connsiteX4" fmla="*/ 72279 w 86649"/>
                <a:gd name="connsiteY4" fmla="*/ 15873 h 86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649" h="86649">
                  <a:moveTo>
                    <a:pt x="72279" y="15873"/>
                  </a:moveTo>
                  <a:cubicBezTo>
                    <a:pt x="62376" y="5970"/>
                    <a:pt x="63614" y="-10741"/>
                    <a:pt x="43190" y="9684"/>
                  </a:cubicBezTo>
                  <a:cubicBezTo>
                    <a:pt x="22765" y="30108"/>
                    <a:pt x="-7562" y="76527"/>
                    <a:pt x="1722" y="86430"/>
                  </a:cubicBezTo>
                  <a:cubicBezTo>
                    <a:pt x="11625" y="96333"/>
                    <a:pt x="58044" y="65387"/>
                    <a:pt x="78468" y="44962"/>
                  </a:cubicBezTo>
                  <a:cubicBezTo>
                    <a:pt x="98893" y="23919"/>
                    <a:pt x="82182" y="25157"/>
                    <a:pt x="72279" y="15873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7" name="Graphic 93" descr="Users">
            <a:extLst>
              <a:ext uri="{FF2B5EF4-FFF2-40B4-BE49-F238E27FC236}">
                <a16:creationId xmlns:a16="http://schemas.microsoft.com/office/drawing/2014/main" id="{A9E478E8-F292-4955-A280-3EDBAFAE490D}"/>
              </a:ext>
            </a:extLst>
          </p:cNvPr>
          <p:cNvGrpSpPr/>
          <p:nvPr/>
        </p:nvGrpSpPr>
        <p:grpSpPr>
          <a:xfrm>
            <a:off x="6986646" y="2782312"/>
            <a:ext cx="503085" cy="311433"/>
            <a:chOff x="7016405" y="2875166"/>
            <a:chExt cx="519894" cy="321839"/>
          </a:xfrm>
          <a:solidFill>
            <a:schemeClr val="bg2">
              <a:lumMod val="25000"/>
            </a:schemeClr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EB37EFE-6D65-4AFB-BF3B-23997DF85160}"/>
                </a:ext>
              </a:extLst>
            </p:cNvPr>
            <p:cNvSpPr/>
            <p:nvPr/>
          </p:nvSpPr>
          <p:spPr>
            <a:xfrm>
              <a:off x="7072108" y="2875166"/>
              <a:ext cx="111406" cy="105217"/>
            </a:xfrm>
            <a:custGeom>
              <a:avLst/>
              <a:gdLst>
                <a:gd name="connsiteX0" fmla="*/ 111406 w 111405"/>
                <a:gd name="connsiteY0" fmla="*/ 55703 h 105216"/>
                <a:gd name="connsiteX1" fmla="*/ 55703 w 111405"/>
                <a:gd name="connsiteY1" fmla="*/ 111406 h 105216"/>
                <a:gd name="connsiteX2" fmla="*/ 0 w 111405"/>
                <a:gd name="connsiteY2" fmla="*/ 55703 h 105216"/>
                <a:gd name="connsiteX3" fmla="*/ 55703 w 111405"/>
                <a:gd name="connsiteY3" fmla="*/ 0 h 105216"/>
                <a:gd name="connsiteX4" fmla="*/ 111406 w 111405"/>
                <a:gd name="connsiteY4" fmla="*/ 55703 h 10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05" h="105216">
                  <a:moveTo>
                    <a:pt x="111406" y="55703"/>
                  </a:moveTo>
                  <a:cubicBezTo>
                    <a:pt x="111406" y="86467"/>
                    <a:pt x="86467" y="111406"/>
                    <a:pt x="55703" y="111406"/>
                  </a:cubicBezTo>
                  <a:cubicBezTo>
                    <a:pt x="24939" y="111406"/>
                    <a:pt x="0" y="86467"/>
                    <a:pt x="0" y="55703"/>
                  </a:cubicBezTo>
                  <a:cubicBezTo>
                    <a:pt x="0" y="24939"/>
                    <a:pt x="24939" y="0"/>
                    <a:pt x="55703" y="0"/>
                  </a:cubicBezTo>
                  <a:cubicBezTo>
                    <a:pt x="86467" y="0"/>
                    <a:pt x="111406" y="24939"/>
                    <a:pt x="111406" y="55703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246805B-55FE-4534-9798-88F2FAA56C34}"/>
                </a:ext>
              </a:extLst>
            </p:cNvPr>
            <p:cNvSpPr/>
            <p:nvPr/>
          </p:nvSpPr>
          <p:spPr>
            <a:xfrm>
              <a:off x="7369191" y="2875166"/>
              <a:ext cx="111406" cy="105217"/>
            </a:xfrm>
            <a:custGeom>
              <a:avLst/>
              <a:gdLst>
                <a:gd name="connsiteX0" fmla="*/ 111406 w 111405"/>
                <a:gd name="connsiteY0" fmla="*/ 55703 h 105216"/>
                <a:gd name="connsiteX1" fmla="*/ 55703 w 111405"/>
                <a:gd name="connsiteY1" fmla="*/ 111406 h 105216"/>
                <a:gd name="connsiteX2" fmla="*/ 0 w 111405"/>
                <a:gd name="connsiteY2" fmla="*/ 55703 h 105216"/>
                <a:gd name="connsiteX3" fmla="*/ 55703 w 111405"/>
                <a:gd name="connsiteY3" fmla="*/ 0 h 105216"/>
                <a:gd name="connsiteX4" fmla="*/ 111406 w 111405"/>
                <a:gd name="connsiteY4" fmla="*/ 55703 h 10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05" h="105216">
                  <a:moveTo>
                    <a:pt x="111406" y="55703"/>
                  </a:moveTo>
                  <a:cubicBezTo>
                    <a:pt x="111406" y="86467"/>
                    <a:pt x="86467" y="111406"/>
                    <a:pt x="55703" y="111406"/>
                  </a:cubicBezTo>
                  <a:cubicBezTo>
                    <a:pt x="24939" y="111406"/>
                    <a:pt x="0" y="86467"/>
                    <a:pt x="0" y="55703"/>
                  </a:cubicBezTo>
                  <a:cubicBezTo>
                    <a:pt x="0" y="24939"/>
                    <a:pt x="24939" y="0"/>
                    <a:pt x="55703" y="0"/>
                  </a:cubicBezTo>
                  <a:cubicBezTo>
                    <a:pt x="86467" y="0"/>
                    <a:pt x="111406" y="24939"/>
                    <a:pt x="111406" y="55703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3D6421D-7E0E-4178-9B5F-C611D5FB70BB}"/>
                </a:ext>
              </a:extLst>
            </p:cNvPr>
            <p:cNvSpPr/>
            <p:nvPr/>
          </p:nvSpPr>
          <p:spPr>
            <a:xfrm>
              <a:off x="7164947" y="3088075"/>
              <a:ext cx="222812" cy="105217"/>
            </a:xfrm>
            <a:custGeom>
              <a:avLst/>
              <a:gdLst>
                <a:gd name="connsiteX0" fmla="*/ 222812 w 222811"/>
                <a:gd name="connsiteY0" fmla="*/ 111406 h 105216"/>
                <a:gd name="connsiteX1" fmla="*/ 222812 w 222811"/>
                <a:gd name="connsiteY1" fmla="*/ 55703 h 105216"/>
                <a:gd name="connsiteX2" fmla="*/ 211671 w 222811"/>
                <a:gd name="connsiteY2" fmla="*/ 33422 h 105216"/>
                <a:gd name="connsiteX3" fmla="*/ 157206 w 222811"/>
                <a:gd name="connsiteY3" fmla="*/ 7427 h 105216"/>
                <a:gd name="connsiteX4" fmla="*/ 111406 w 222811"/>
                <a:gd name="connsiteY4" fmla="*/ 0 h 105216"/>
                <a:gd name="connsiteX5" fmla="*/ 65606 w 222811"/>
                <a:gd name="connsiteY5" fmla="*/ 7427 h 105216"/>
                <a:gd name="connsiteX6" fmla="*/ 11141 w 222811"/>
                <a:gd name="connsiteY6" fmla="*/ 33422 h 105216"/>
                <a:gd name="connsiteX7" fmla="*/ 0 w 222811"/>
                <a:gd name="connsiteY7" fmla="*/ 55703 h 105216"/>
                <a:gd name="connsiteX8" fmla="*/ 0 w 222811"/>
                <a:gd name="connsiteY8" fmla="*/ 111406 h 105216"/>
                <a:gd name="connsiteX9" fmla="*/ 222812 w 222811"/>
                <a:gd name="connsiteY9" fmla="*/ 111406 h 10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811" h="105216">
                  <a:moveTo>
                    <a:pt x="222812" y="111406"/>
                  </a:moveTo>
                  <a:lnTo>
                    <a:pt x="222812" y="55703"/>
                  </a:lnTo>
                  <a:cubicBezTo>
                    <a:pt x="222812" y="47038"/>
                    <a:pt x="219098" y="38373"/>
                    <a:pt x="211671" y="33422"/>
                  </a:cubicBezTo>
                  <a:cubicBezTo>
                    <a:pt x="196817" y="21043"/>
                    <a:pt x="177012" y="12378"/>
                    <a:pt x="157206" y="7427"/>
                  </a:cubicBezTo>
                  <a:cubicBezTo>
                    <a:pt x="143590" y="3714"/>
                    <a:pt x="127498" y="0"/>
                    <a:pt x="111406" y="0"/>
                  </a:cubicBezTo>
                  <a:cubicBezTo>
                    <a:pt x="96552" y="0"/>
                    <a:pt x="80460" y="2476"/>
                    <a:pt x="65606" y="7427"/>
                  </a:cubicBezTo>
                  <a:cubicBezTo>
                    <a:pt x="45800" y="12378"/>
                    <a:pt x="27233" y="22281"/>
                    <a:pt x="11141" y="33422"/>
                  </a:cubicBezTo>
                  <a:cubicBezTo>
                    <a:pt x="3714" y="39611"/>
                    <a:pt x="0" y="47038"/>
                    <a:pt x="0" y="55703"/>
                  </a:cubicBezTo>
                  <a:lnTo>
                    <a:pt x="0" y="111406"/>
                  </a:lnTo>
                  <a:lnTo>
                    <a:pt x="222812" y="111406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6ED7580-C85E-46D6-9EE6-645BF2D7CB55}"/>
                </a:ext>
              </a:extLst>
            </p:cNvPr>
            <p:cNvSpPr/>
            <p:nvPr/>
          </p:nvSpPr>
          <p:spPr>
            <a:xfrm>
              <a:off x="7220650" y="2961815"/>
              <a:ext cx="111406" cy="111406"/>
            </a:xfrm>
            <a:custGeom>
              <a:avLst/>
              <a:gdLst>
                <a:gd name="connsiteX0" fmla="*/ 111406 w 111405"/>
                <a:gd name="connsiteY0" fmla="*/ 55703 h 111405"/>
                <a:gd name="connsiteX1" fmla="*/ 55703 w 111405"/>
                <a:gd name="connsiteY1" fmla="*/ 111406 h 111405"/>
                <a:gd name="connsiteX2" fmla="*/ 0 w 111405"/>
                <a:gd name="connsiteY2" fmla="*/ 55703 h 111405"/>
                <a:gd name="connsiteX3" fmla="*/ 55703 w 111405"/>
                <a:gd name="connsiteY3" fmla="*/ 0 h 111405"/>
                <a:gd name="connsiteX4" fmla="*/ 111406 w 111405"/>
                <a:gd name="connsiteY4" fmla="*/ 55703 h 11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05" h="111405">
                  <a:moveTo>
                    <a:pt x="111406" y="55703"/>
                  </a:moveTo>
                  <a:cubicBezTo>
                    <a:pt x="111406" y="86467"/>
                    <a:pt x="86467" y="111406"/>
                    <a:pt x="55703" y="111406"/>
                  </a:cubicBezTo>
                  <a:cubicBezTo>
                    <a:pt x="24939" y="111406"/>
                    <a:pt x="0" y="86467"/>
                    <a:pt x="0" y="55703"/>
                  </a:cubicBezTo>
                  <a:cubicBezTo>
                    <a:pt x="0" y="24939"/>
                    <a:pt x="24939" y="0"/>
                    <a:pt x="55703" y="0"/>
                  </a:cubicBezTo>
                  <a:cubicBezTo>
                    <a:pt x="86467" y="0"/>
                    <a:pt x="111406" y="24939"/>
                    <a:pt x="111406" y="55703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CC36CC2-A793-48D7-AAF1-D317B403D18E}"/>
                </a:ext>
              </a:extLst>
            </p:cNvPr>
            <p:cNvSpPr/>
            <p:nvPr/>
          </p:nvSpPr>
          <p:spPr>
            <a:xfrm>
              <a:off x="7334531" y="3001426"/>
              <a:ext cx="198055" cy="111406"/>
            </a:xfrm>
            <a:custGeom>
              <a:avLst/>
              <a:gdLst>
                <a:gd name="connsiteX0" fmla="*/ 190628 w 198055"/>
                <a:gd name="connsiteY0" fmla="*/ 33422 h 111405"/>
                <a:gd name="connsiteX1" fmla="*/ 136163 w 198055"/>
                <a:gd name="connsiteY1" fmla="*/ 7427 h 111405"/>
                <a:gd name="connsiteX2" fmla="*/ 90363 w 198055"/>
                <a:gd name="connsiteY2" fmla="*/ 0 h 111405"/>
                <a:gd name="connsiteX3" fmla="*/ 44562 w 198055"/>
                <a:gd name="connsiteY3" fmla="*/ 7427 h 111405"/>
                <a:gd name="connsiteX4" fmla="*/ 22281 w 198055"/>
                <a:gd name="connsiteY4" fmla="*/ 16092 h 111405"/>
                <a:gd name="connsiteX5" fmla="*/ 22281 w 198055"/>
                <a:gd name="connsiteY5" fmla="*/ 17330 h 111405"/>
                <a:gd name="connsiteX6" fmla="*/ 0 w 198055"/>
                <a:gd name="connsiteY6" fmla="*/ 71795 h 111405"/>
                <a:gd name="connsiteX7" fmla="*/ 56941 w 198055"/>
                <a:gd name="connsiteY7" fmla="*/ 100265 h 111405"/>
                <a:gd name="connsiteX8" fmla="*/ 66844 w 198055"/>
                <a:gd name="connsiteY8" fmla="*/ 111406 h 111405"/>
                <a:gd name="connsiteX9" fmla="*/ 201769 w 198055"/>
                <a:gd name="connsiteY9" fmla="*/ 111406 h 111405"/>
                <a:gd name="connsiteX10" fmla="*/ 201769 w 198055"/>
                <a:gd name="connsiteY10" fmla="*/ 55703 h 111405"/>
                <a:gd name="connsiteX11" fmla="*/ 190628 w 198055"/>
                <a:gd name="connsiteY11" fmla="*/ 33422 h 11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8055" h="111405">
                  <a:moveTo>
                    <a:pt x="190628" y="33422"/>
                  </a:moveTo>
                  <a:cubicBezTo>
                    <a:pt x="175774" y="21043"/>
                    <a:pt x="155968" y="12378"/>
                    <a:pt x="136163" y="7427"/>
                  </a:cubicBezTo>
                  <a:cubicBezTo>
                    <a:pt x="122547" y="3714"/>
                    <a:pt x="106455" y="0"/>
                    <a:pt x="90363" y="0"/>
                  </a:cubicBezTo>
                  <a:cubicBezTo>
                    <a:pt x="75508" y="0"/>
                    <a:pt x="59416" y="2476"/>
                    <a:pt x="44562" y="7427"/>
                  </a:cubicBezTo>
                  <a:cubicBezTo>
                    <a:pt x="37135" y="9903"/>
                    <a:pt x="29708" y="12378"/>
                    <a:pt x="22281" y="16092"/>
                  </a:cubicBezTo>
                  <a:lnTo>
                    <a:pt x="22281" y="17330"/>
                  </a:lnTo>
                  <a:cubicBezTo>
                    <a:pt x="22281" y="38373"/>
                    <a:pt x="13616" y="58179"/>
                    <a:pt x="0" y="71795"/>
                  </a:cubicBezTo>
                  <a:cubicBezTo>
                    <a:pt x="23519" y="79222"/>
                    <a:pt x="42087" y="89125"/>
                    <a:pt x="56941" y="100265"/>
                  </a:cubicBezTo>
                  <a:cubicBezTo>
                    <a:pt x="60654" y="103979"/>
                    <a:pt x="64368" y="106455"/>
                    <a:pt x="66844" y="111406"/>
                  </a:cubicBezTo>
                  <a:lnTo>
                    <a:pt x="201769" y="111406"/>
                  </a:lnTo>
                  <a:lnTo>
                    <a:pt x="201769" y="55703"/>
                  </a:lnTo>
                  <a:cubicBezTo>
                    <a:pt x="201769" y="47038"/>
                    <a:pt x="198055" y="38373"/>
                    <a:pt x="190628" y="33422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9E9A140-7DD2-4CDE-A2EB-E4DD8738FCDC}"/>
                </a:ext>
              </a:extLst>
            </p:cNvPr>
            <p:cNvSpPr/>
            <p:nvPr/>
          </p:nvSpPr>
          <p:spPr>
            <a:xfrm>
              <a:off x="7016405" y="3001426"/>
              <a:ext cx="198055" cy="111406"/>
            </a:xfrm>
            <a:custGeom>
              <a:avLst/>
              <a:gdLst>
                <a:gd name="connsiteX0" fmla="*/ 144828 w 198055"/>
                <a:gd name="connsiteY0" fmla="*/ 100265 h 111405"/>
                <a:gd name="connsiteX1" fmla="*/ 144828 w 198055"/>
                <a:gd name="connsiteY1" fmla="*/ 100265 h 111405"/>
                <a:gd name="connsiteX2" fmla="*/ 201769 w 198055"/>
                <a:gd name="connsiteY2" fmla="*/ 71795 h 111405"/>
                <a:gd name="connsiteX3" fmla="*/ 179487 w 198055"/>
                <a:gd name="connsiteY3" fmla="*/ 17330 h 111405"/>
                <a:gd name="connsiteX4" fmla="*/ 179487 w 198055"/>
                <a:gd name="connsiteY4" fmla="*/ 14854 h 111405"/>
                <a:gd name="connsiteX5" fmla="*/ 157206 w 198055"/>
                <a:gd name="connsiteY5" fmla="*/ 7427 h 111405"/>
                <a:gd name="connsiteX6" fmla="*/ 111406 w 198055"/>
                <a:gd name="connsiteY6" fmla="*/ 0 h 111405"/>
                <a:gd name="connsiteX7" fmla="*/ 65606 w 198055"/>
                <a:gd name="connsiteY7" fmla="*/ 7427 h 111405"/>
                <a:gd name="connsiteX8" fmla="*/ 11141 w 198055"/>
                <a:gd name="connsiteY8" fmla="*/ 33422 h 111405"/>
                <a:gd name="connsiteX9" fmla="*/ 0 w 198055"/>
                <a:gd name="connsiteY9" fmla="*/ 55703 h 111405"/>
                <a:gd name="connsiteX10" fmla="*/ 0 w 198055"/>
                <a:gd name="connsiteY10" fmla="*/ 111406 h 111405"/>
                <a:gd name="connsiteX11" fmla="*/ 133687 w 198055"/>
                <a:gd name="connsiteY11" fmla="*/ 111406 h 111405"/>
                <a:gd name="connsiteX12" fmla="*/ 144828 w 198055"/>
                <a:gd name="connsiteY12" fmla="*/ 100265 h 11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8055" h="111405">
                  <a:moveTo>
                    <a:pt x="144828" y="100265"/>
                  </a:moveTo>
                  <a:lnTo>
                    <a:pt x="144828" y="100265"/>
                  </a:lnTo>
                  <a:cubicBezTo>
                    <a:pt x="162158" y="87887"/>
                    <a:pt x="181963" y="77984"/>
                    <a:pt x="201769" y="71795"/>
                  </a:cubicBezTo>
                  <a:cubicBezTo>
                    <a:pt x="188152" y="56941"/>
                    <a:pt x="179487" y="38373"/>
                    <a:pt x="179487" y="17330"/>
                  </a:cubicBezTo>
                  <a:cubicBezTo>
                    <a:pt x="179487" y="16092"/>
                    <a:pt x="179487" y="16092"/>
                    <a:pt x="179487" y="14854"/>
                  </a:cubicBezTo>
                  <a:cubicBezTo>
                    <a:pt x="172060" y="12378"/>
                    <a:pt x="164633" y="8665"/>
                    <a:pt x="157206" y="7427"/>
                  </a:cubicBezTo>
                  <a:cubicBezTo>
                    <a:pt x="143590" y="3714"/>
                    <a:pt x="127498" y="0"/>
                    <a:pt x="111406" y="0"/>
                  </a:cubicBezTo>
                  <a:cubicBezTo>
                    <a:pt x="96552" y="0"/>
                    <a:pt x="80460" y="2476"/>
                    <a:pt x="65606" y="7427"/>
                  </a:cubicBezTo>
                  <a:cubicBezTo>
                    <a:pt x="45800" y="13616"/>
                    <a:pt x="27233" y="22281"/>
                    <a:pt x="11141" y="33422"/>
                  </a:cubicBezTo>
                  <a:cubicBezTo>
                    <a:pt x="3714" y="38373"/>
                    <a:pt x="0" y="47038"/>
                    <a:pt x="0" y="55703"/>
                  </a:cubicBezTo>
                  <a:lnTo>
                    <a:pt x="0" y="111406"/>
                  </a:lnTo>
                  <a:lnTo>
                    <a:pt x="133687" y="111406"/>
                  </a:lnTo>
                  <a:cubicBezTo>
                    <a:pt x="137401" y="106455"/>
                    <a:pt x="139876" y="103979"/>
                    <a:pt x="144828" y="100265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F05304FE-DE48-429A-9AB4-EF10E93335E1}"/>
              </a:ext>
            </a:extLst>
          </p:cNvPr>
          <p:cNvSpPr txBox="1"/>
          <p:nvPr/>
        </p:nvSpPr>
        <p:spPr>
          <a:xfrm>
            <a:off x="8450324" y="3266169"/>
            <a:ext cx="2975481" cy="184665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marL="342900" indent="-342900">
              <a:buFont typeface="Calibri" panose="020F0502020204030204" pitchFamily="34" charset="0"/>
              <a:buChar char="-"/>
            </a:pPr>
            <a:r>
              <a:rPr lang="lv-LV" b="1" dirty="0"/>
              <a:t>Mērķis = labklājība</a:t>
            </a:r>
            <a:endParaRPr lang="en-US" b="1" dirty="0"/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lv-LV" b="1" dirty="0"/>
              <a:t>Nogurums</a:t>
            </a:r>
            <a:endParaRPr lang="en-US" b="1" dirty="0"/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lv-LV" b="1" dirty="0"/>
              <a:t>Skepse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lv-LV" sz="2000" b="1" dirty="0"/>
              <a:t>Bezspēcība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lv-LV" sz="2000" b="1" dirty="0"/>
              <a:t>Aizvainojums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lv-LV" sz="2000" b="1" dirty="0"/>
              <a:t>Zems pašnovērtējums</a:t>
            </a:r>
            <a:endParaRPr lang="en-US" sz="2000" b="1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8B016FA-23A8-4FEC-AEDC-83B595BC7052}"/>
              </a:ext>
            </a:extLst>
          </p:cNvPr>
          <p:cNvSpPr txBox="1"/>
          <p:nvPr/>
        </p:nvSpPr>
        <p:spPr>
          <a:xfrm>
            <a:off x="1144738" y="2127395"/>
            <a:ext cx="3544612" cy="206210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marL="342900" indent="-342900">
              <a:buFont typeface="Calibri" panose="020F0502020204030204" pitchFamily="34" charset="0"/>
              <a:buChar char="-"/>
            </a:pPr>
            <a:r>
              <a:rPr lang="lv-LV" b="1" dirty="0"/>
              <a:t>Mērķis = attīstīt konkurētspēju</a:t>
            </a:r>
            <a:endParaRPr lang="en-US" b="1" dirty="0"/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lv-LV" b="1" dirty="0"/>
              <a:t>Motivācija augt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lv-LV" b="1" dirty="0" err="1"/>
              <a:t>Proaktivitāte</a:t>
            </a:r>
            <a:endParaRPr lang="lv-LV" b="1" dirty="0"/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lv-LV" b="1" dirty="0"/>
              <a:t>Atbildība</a:t>
            </a:r>
            <a:endParaRPr lang="en-US" b="1" dirty="0"/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lv-LV" b="1" dirty="0"/>
              <a:t>Piesardzīgi optimisti</a:t>
            </a:r>
            <a:endParaRPr lang="en-US" b="1" dirty="0"/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lv-LV" b="1" dirty="0"/>
              <a:t>Nogurums no reformām</a:t>
            </a:r>
            <a:endParaRPr lang="en-US" b="1" dirty="0"/>
          </a:p>
          <a:p>
            <a:pPr algn="r"/>
            <a:r>
              <a:rPr lang="en-US" sz="2000" b="1" noProof="1"/>
              <a:t>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38587C8-EB04-4258-82C1-B6F5C516023F}"/>
              </a:ext>
            </a:extLst>
          </p:cNvPr>
          <p:cNvSpPr txBox="1"/>
          <p:nvPr/>
        </p:nvSpPr>
        <p:spPr>
          <a:xfrm>
            <a:off x="2873367" y="4729476"/>
            <a:ext cx="3731881" cy="203132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marL="342900" indent="-342900">
              <a:buFont typeface="Calibri" panose="020F0502020204030204" pitchFamily="34" charset="0"/>
              <a:buChar char="-"/>
            </a:pPr>
            <a:r>
              <a:rPr lang="lv-LV" b="1" dirty="0"/>
              <a:t>Mērķis = izdzīvot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lv-LV" b="1" dirty="0"/>
              <a:t>Spriedze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lv-LV" b="1" dirty="0"/>
              <a:t>Vientulība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lv-LV" b="1" dirty="0"/>
              <a:t>Izolētība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lv-LV" b="1" dirty="0"/>
              <a:t>Zems pašnovērtējums</a:t>
            </a:r>
            <a:r>
              <a:rPr lang="en-US" b="1" noProof="1"/>
              <a:t> </a:t>
            </a:r>
            <a:endParaRPr lang="lv-LV" b="1" noProof="1"/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lv-LV" b="1" dirty="0"/>
              <a:t>Identificē vērtību transformāciju</a:t>
            </a:r>
            <a:endParaRPr lang="en-US" b="1" dirty="0"/>
          </a:p>
          <a:p>
            <a:pPr marL="342900" indent="-342900">
              <a:buFont typeface="Calibri" panose="020F0502020204030204" pitchFamily="34" charset="0"/>
              <a:buChar char="-"/>
            </a:pPr>
            <a:endParaRPr lang="en-US" b="1" noProof="1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AA09E5C-F2C7-40CC-872F-9D66B0E3C95A}"/>
              </a:ext>
            </a:extLst>
          </p:cNvPr>
          <p:cNvGrpSpPr/>
          <p:nvPr/>
        </p:nvGrpSpPr>
        <p:grpSpPr>
          <a:xfrm>
            <a:off x="7130385" y="581746"/>
            <a:ext cx="2765311" cy="1976531"/>
            <a:chOff x="6697329" y="-88047"/>
            <a:chExt cx="2202817" cy="1976531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5ACC574-7D91-4EF2-A3B2-E2C98002E1CC}"/>
                </a:ext>
              </a:extLst>
            </p:cNvPr>
            <p:cNvSpPr txBox="1"/>
            <p:nvPr/>
          </p:nvSpPr>
          <p:spPr>
            <a:xfrm>
              <a:off x="6697329" y="-88047"/>
              <a:ext cx="2202816" cy="175432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342900" indent="-342900">
                <a:buFont typeface="Calibri" panose="020F0502020204030204" pitchFamily="34" charset="0"/>
                <a:buChar char="-"/>
              </a:pPr>
              <a:r>
                <a:rPr lang="lv-LV" b="1" dirty="0"/>
                <a:t>Mērķis = labklājība</a:t>
              </a:r>
              <a:endParaRPr lang="en-US" b="1" dirty="0"/>
            </a:p>
            <a:p>
              <a:pPr marL="342900" indent="-342900">
                <a:buFont typeface="Calibri" panose="020F0502020204030204" pitchFamily="34" charset="0"/>
                <a:buChar char="-"/>
              </a:pPr>
              <a:r>
                <a:rPr lang="lv-LV" b="1" dirty="0"/>
                <a:t>Pasivitāte</a:t>
              </a:r>
              <a:endParaRPr lang="en-US" b="1" dirty="0"/>
            </a:p>
            <a:p>
              <a:pPr marL="342900" indent="-342900">
                <a:buFont typeface="Calibri" panose="020F0502020204030204" pitchFamily="34" charset="0"/>
                <a:buChar char="-"/>
              </a:pPr>
              <a:r>
                <a:rPr lang="lv-LV" b="1" dirty="0"/>
                <a:t>Gaidas - valstij jārisina</a:t>
              </a:r>
            </a:p>
            <a:p>
              <a:pPr marL="342900" indent="-342900">
                <a:buFont typeface="Calibri" panose="020F0502020204030204" pitchFamily="34" charset="0"/>
                <a:buChar char="-"/>
              </a:pPr>
              <a:r>
                <a:rPr lang="lv-LV" b="1" dirty="0"/>
                <a:t>Kritiski/ciniski</a:t>
              </a:r>
            </a:p>
            <a:p>
              <a:pPr marL="342900" indent="-342900">
                <a:buFont typeface="Calibri" panose="020F0502020204030204" pitchFamily="34" charset="0"/>
                <a:buChar char="-"/>
              </a:pPr>
              <a:r>
                <a:rPr lang="lv-LV" b="1" dirty="0"/>
                <a:t>Rutīna</a:t>
              </a:r>
            </a:p>
            <a:p>
              <a:pPr marL="342900" indent="-342900">
                <a:buFont typeface="Calibri" panose="020F0502020204030204" pitchFamily="34" charset="0"/>
                <a:buChar char="-"/>
              </a:pPr>
              <a:r>
                <a:rPr lang="lv-LV" b="1" dirty="0"/>
                <a:t>Zems pašnovērtējums</a:t>
              </a:r>
              <a:endParaRPr lang="en-US" b="1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5AD5C1A-8F2B-46F1-97A7-10A3ECDB4028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2462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342900" indent="-342900">
                <a:buFont typeface="Calibri" panose="020F0502020204030204" pitchFamily="34" charset="0"/>
                <a:buChar char="-"/>
              </a:pPr>
              <a:endParaRPr lang="en-US" sz="1000" dirty="0"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grpSp>
        <p:nvGrpSpPr>
          <p:cNvPr id="49" name="Graphic 13" descr="Head with gears">
            <a:extLst>
              <a:ext uri="{FF2B5EF4-FFF2-40B4-BE49-F238E27FC236}">
                <a16:creationId xmlns:a16="http://schemas.microsoft.com/office/drawing/2014/main" id="{58553EA1-69C9-498B-AA35-58FCD11C019A}"/>
              </a:ext>
            </a:extLst>
          </p:cNvPr>
          <p:cNvGrpSpPr/>
          <p:nvPr/>
        </p:nvGrpSpPr>
        <p:grpSpPr>
          <a:xfrm>
            <a:off x="5238815" y="2093763"/>
            <a:ext cx="444966" cy="444966"/>
            <a:chOff x="2926064" y="3752286"/>
            <a:chExt cx="444966" cy="444966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4E17147-7B8F-4A42-9EFF-1EDB3B36B1FB}"/>
                </a:ext>
              </a:extLst>
            </p:cNvPr>
            <p:cNvSpPr/>
            <p:nvPr/>
          </p:nvSpPr>
          <p:spPr>
            <a:xfrm>
              <a:off x="3124908" y="3843597"/>
              <a:ext cx="37081" cy="37081"/>
            </a:xfrm>
            <a:custGeom>
              <a:avLst/>
              <a:gdLst>
                <a:gd name="connsiteX0" fmla="*/ 19467 w 37080"/>
                <a:gd name="connsiteY0" fmla="*/ 0 h 37080"/>
                <a:gd name="connsiteX1" fmla="*/ 0 w 37080"/>
                <a:gd name="connsiteY1" fmla="*/ 19467 h 37080"/>
                <a:gd name="connsiteX2" fmla="*/ 19467 w 37080"/>
                <a:gd name="connsiteY2" fmla="*/ 38935 h 37080"/>
                <a:gd name="connsiteX3" fmla="*/ 38935 w 37080"/>
                <a:gd name="connsiteY3" fmla="*/ 19467 h 37080"/>
                <a:gd name="connsiteX4" fmla="*/ 19467 w 37080"/>
                <a:gd name="connsiteY4" fmla="*/ 0 h 37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80" h="37080">
                  <a:moveTo>
                    <a:pt x="19467" y="0"/>
                  </a:moveTo>
                  <a:cubicBezTo>
                    <a:pt x="8807" y="0"/>
                    <a:pt x="0" y="8807"/>
                    <a:pt x="0" y="19467"/>
                  </a:cubicBezTo>
                  <a:cubicBezTo>
                    <a:pt x="0" y="30128"/>
                    <a:pt x="8807" y="38935"/>
                    <a:pt x="19467" y="38935"/>
                  </a:cubicBezTo>
                  <a:cubicBezTo>
                    <a:pt x="30128" y="38935"/>
                    <a:pt x="38935" y="30128"/>
                    <a:pt x="38935" y="19467"/>
                  </a:cubicBezTo>
                  <a:cubicBezTo>
                    <a:pt x="38935" y="8807"/>
                    <a:pt x="30128" y="0"/>
                    <a:pt x="19467" y="0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759AFF8-8AFC-429D-A380-9473DDF719C3}"/>
                </a:ext>
              </a:extLst>
            </p:cNvPr>
            <p:cNvSpPr/>
            <p:nvPr/>
          </p:nvSpPr>
          <p:spPr>
            <a:xfrm>
              <a:off x="3066506" y="3937689"/>
              <a:ext cx="37081" cy="37081"/>
            </a:xfrm>
            <a:custGeom>
              <a:avLst/>
              <a:gdLst>
                <a:gd name="connsiteX0" fmla="*/ 38935 w 37080"/>
                <a:gd name="connsiteY0" fmla="*/ 19467 h 37080"/>
                <a:gd name="connsiteX1" fmla="*/ 19467 w 37080"/>
                <a:gd name="connsiteY1" fmla="*/ 38935 h 37080"/>
                <a:gd name="connsiteX2" fmla="*/ 0 w 37080"/>
                <a:gd name="connsiteY2" fmla="*/ 19467 h 37080"/>
                <a:gd name="connsiteX3" fmla="*/ 19467 w 37080"/>
                <a:gd name="connsiteY3" fmla="*/ 0 h 37080"/>
                <a:gd name="connsiteX4" fmla="*/ 38935 w 37080"/>
                <a:gd name="connsiteY4" fmla="*/ 19467 h 37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80" h="37080">
                  <a:moveTo>
                    <a:pt x="38935" y="19467"/>
                  </a:moveTo>
                  <a:cubicBezTo>
                    <a:pt x="38935" y="30219"/>
                    <a:pt x="30219" y="38935"/>
                    <a:pt x="19467" y="38935"/>
                  </a:cubicBezTo>
                  <a:cubicBezTo>
                    <a:pt x="8716" y="38935"/>
                    <a:pt x="0" y="30219"/>
                    <a:pt x="0" y="19467"/>
                  </a:cubicBezTo>
                  <a:cubicBezTo>
                    <a:pt x="0" y="8716"/>
                    <a:pt x="8716" y="0"/>
                    <a:pt x="19467" y="0"/>
                  </a:cubicBezTo>
                  <a:cubicBezTo>
                    <a:pt x="30219" y="0"/>
                    <a:pt x="38935" y="8716"/>
                    <a:pt x="38935" y="19467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E9C301B1-A78A-412B-9588-4B90FF901398}"/>
                </a:ext>
              </a:extLst>
            </p:cNvPr>
            <p:cNvSpPr/>
            <p:nvPr/>
          </p:nvSpPr>
          <p:spPr>
            <a:xfrm>
              <a:off x="2990862" y="3778242"/>
              <a:ext cx="315184" cy="370805"/>
            </a:xfrm>
            <a:custGeom>
              <a:avLst/>
              <a:gdLst>
                <a:gd name="connsiteX0" fmla="*/ 208671 w 315184"/>
                <a:gd name="connsiteY0" fmla="*/ 91311 h 370805"/>
                <a:gd name="connsiteX1" fmla="*/ 197083 w 315184"/>
                <a:gd name="connsiteY1" fmla="*/ 96873 h 370805"/>
                <a:gd name="connsiteX2" fmla="*/ 192448 w 315184"/>
                <a:gd name="connsiteY2" fmla="*/ 107070 h 370805"/>
                <a:gd name="connsiteX3" fmla="*/ 196620 w 315184"/>
                <a:gd name="connsiteY3" fmla="*/ 119121 h 370805"/>
                <a:gd name="connsiteX4" fmla="*/ 187350 w 315184"/>
                <a:gd name="connsiteY4" fmla="*/ 128391 h 370805"/>
                <a:gd name="connsiteX5" fmla="*/ 175298 w 315184"/>
                <a:gd name="connsiteY5" fmla="*/ 124220 h 370805"/>
                <a:gd name="connsiteX6" fmla="*/ 165101 w 315184"/>
                <a:gd name="connsiteY6" fmla="*/ 128391 h 370805"/>
                <a:gd name="connsiteX7" fmla="*/ 159539 w 315184"/>
                <a:gd name="connsiteY7" fmla="*/ 139515 h 370805"/>
                <a:gd name="connsiteX8" fmla="*/ 146561 w 315184"/>
                <a:gd name="connsiteY8" fmla="*/ 139515 h 370805"/>
                <a:gd name="connsiteX9" fmla="*/ 140999 w 315184"/>
                <a:gd name="connsiteY9" fmla="*/ 127928 h 370805"/>
                <a:gd name="connsiteX10" fmla="*/ 130802 w 315184"/>
                <a:gd name="connsiteY10" fmla="*/ 123756 h 370805"/>
                <a:gd name="connsiteX11" fmla="*/ 118751 w 315184"/>
                <a:gd name="connsiteY11" fmla="*/ 127928 h 370805"/>
                <a:gd name="connsiteX12" fmla="*/ 109481 w 315184"/>
                <a:gd name="connsiteY12" fmla="*/ 118658 h 370805"/>
                <a:gd name="connsiteX13" fmla="*/ 113652 w 315184"/>
                <a:gd name="connsiteY13" fmla="*/ 106606 h 370805"/>
                <a:gd name="connsiteX14" fmla="*/ 109481 w 315184"/>
                <a:gd name="connsiteY14" fmla="*/ 96409 h 370805"/>
                <a:gd name="connsiteX15" fmla="*/ 97893 w 315184"/>
                <a:gd name="connsiteY15" fmla="*/ 90847 h 370805"/>
                <a:gd name="connsiteX16" fmla="*/ 97893 w 315184"/>
                <a:gd name="connsiteY16" fmla="*/ 77869 h 370805"/>
                <a:gd name="connsiteX17" fmla="*/ 109481 w 315184"/>
                <a:gd name="connsiteY17" fmla="*/ 72307 h 370805"/>
                <a:gd name="connsiteX18" fmla="*/ 113652 w 315184"/>
                <a:gd name="connsiteY18" fmla="*/ 62110 h 370805"/>
                <a:gd name="connsiteX19" fmla="*/ 109944 w 315184"/>
                <a:gd name="connsiteY19" fmla="*/ 50059 h 370805"/>
                <a:gd name="connsiteX20" fmla="*/ 119214 w 315184"/>
                <a:gd name="connsiteY20" fmla="*/ 40789 h 370805"/>
                <a:gd name="connsiteX21" fmla="*/ 131265 w 315184"/>
                <a:gd name="connsiteY21" fmla="*/ 44960 h 370805"/>
                <a:gd name="connsiteX22" fmla="*/ 141462 w 315184"/>
                <a:gd name="connsiteY22" fmla="*/ 40789 h 370805"/>
                <a:gd name="connsiteX23" fmla="*/ 147025 w 315184"/>
                <a:gd name="connsiteY23" fmla="*/ 29201 h 370805"/>
                <a:gd name="connsiteX24" fmla="*/ 160003 w 315184"/>
                <a:gd name="connsiteY24" fmla="*/ 29201 h 370805"/>
                <a:gd name="connsiteX25" fmla="*/ 165565 w 315184"/>
                <a:gd name="connsiteY25" fmla="*/ 40325 h 370805"/>
                <a:gd name="connsiteX26" fmla="*/ 175762 w 315184"/>
                <a:gd name="connsiteY26" fmla="*/ 44497 h 370805"/>
                <a:gd name="connsiteX27" fmla="*/ 187813 w 315184"/>
                <a:gd name="connsiteY27" fmla="*/ 40325 h 370805"/>
                <a:gd name="connsiteX28" fmla="*/ 197083 w 315184"/>
                <a:gd name="connsiteY28" fmla="*/ 49595 h 370805"/>
                <a:gd name="connsiteX29" fmla="*/ 192912 w 315184"/>
                <a:gd name="connsiteY29" fmla="*/ 61646 h 370805"/>
                <a:gd name="connsiteX30" fmla="*/ 197083 w 315184"/>
                <a:gd name="connsiteY30" fmla="*/ 71843 h 370805"/>
                <a:gd name="connsiteX31" fmla="*/ 208671 w 315184"/>
                <a:gd name="connsiteY31" fmla="*/ 77406 h 370805"/>
                <a:gd name="connsiteX32" fmla="*/ 208671 w 315184"/>
                <a:gd name="connsiteY32" fmla="*/ 91311 h 370805"/>
                <a:gd name="connsiteX33" fmla="*/ 150269 w 315184"/>
                <a:gd name="connsiteY33" fmla="*/ 185403 h 370805"/>
                <a:gd name="connsiteX34" fmla="*/ 138681 w 315184"/>
                <a:gd name="connsiteY34" fmla="*/ 190965 h 370805"/>
                <a:gd name="connsiteX35" fmla="*/ 134510 w 315184"/>
                <a:gd name="connsiteY35" fmla="*/ 201162 h 370805"/>
                <a:gd name="connsiteX36" fmla="*/ 138218 w 315184"/>
                <a:gd name="connsiteY36" fmla="*/ 213213 h 370805"/>
                <a:gd name="connsiteX37" fmla="*/ 128948 w 315184"/>
                <a:gd name="connsiteY37" fmla="*/ 222483 h 370805"/>
                <a:gd name="connsiteX38" fmla="*/ 116897 w 315184"/>
                <a:gd name="connsiteY38" fmla="*/ 218311 h 370805"/>
                <a:gd name="connsiteX39" fmla="*/ 106700 w 315184"/>
                <a:gd name="connsiteY39" fmla="*/ 222483 h 370805"/>
                <a:gd name="connsiteX40" fmla="*/ 101601 w 315184"/>
                <a:gd name="connsiteY40" fmla="*/ 233607 h 370805"/>
                <a:gd name="connsiteX41" fmla="*/ 88623 w 315184"/>
                <a:gd name="connsiteY41" fmla="*/ 233607 h 370805"/>
                <a:gd name="connsiteX42" fmla="*/ 83061 w 315184"/>
                <a:gd name="connsiteY42" fmla="*/ 222020 h 370805"/>
                <a:gd name="connsiteX43" fmla="*/ 72864 w 315184"/>
                <a:gd name="connsiteY43" fmla="*/ 217848 h 370805"/>
                <a:gd name="connsiteX44" fmla="*/ 60812 w 315184"/>
                <a:gd name="connsiteY44" fmla="*/ 221556 h 370805"/>
                <a:gd name="connsiteX45" fmla="*/ 51542 w 315184"/>
                <a:gd name="connsiteY45" fmla="*/ 212286 h 370805"/>
                <a:gd name="connsiteX46" fmla="*/ 55714 w 315184"/>
                <a:gd name="connsiteY46" fmla="*/ 200235 h 370805"/>
                <a:gd name="connsiteX47" fmla="*/ 51542 w 315184"/>
                <a:gd name="connsiteY47" fmla="*/ 190038 h 370805"/>
                <a:gd name="connsiteX48" fmla="*/ 39955 w 315184"/>
                <a:gd name="connsiteY48" fmla="*/ 184476 h 370805"/>
                <a:gd name="connsiteX49" fmla="*/ 39955 w 315184"/>
                <a:gd name="connsiteY49" fmla="*/ 171497 h 370805"/>
                <a:gd name="connsiteX50" fmla="*/ 51542 w 315184"/>
                <a:gd name="connsiteY50" fmla="*/ 165935 h 370805"/>
                <a:gd name="connsiteX51" fmla="*/ 55714 w 315184"/>
                <a:gd name="connsiteY51" fmla="*/ 155738 h 370805"/>
                <a:gd name="connsiteX52" fmla="*/ 51542 w 315184"/>
                <a:gd name="connsiteY52" fmla="*/ 143687 h 370805"/>
                <a:gd name="connsiteX53" fmla="*/ 60812 w 315184"/>
                <a:gd name="connsiteY53" fmla="*/ 134417 h 370805"/>
                <a:gd name="connsiteX54" fmla="*/ 72864 w 315184"/>
                <a:gd name="connsiteY54" fmla="*/ 138588 h 370805"/>
                <a:gd name="connsiteX55" fmla="*/ 83061 w 315184"/>
                <a:gd name="connsiteY55" fmla="*/ 134417 h 370805"/>
                <a:gd name="connsiteX56" fmla="*/ 88623 w 315184"/>
                <a:gd name="connsiteY56" fmla="*/ 122829 h 370805"/>
                <a:gd name="connsiteX57" fmla="*/ 102064 w 315184"/>
                <a:gd name="connsiteY57" fmla="*/ 122829 h 370805"/>
                <a:gd name="connsiteX58" fmla="*/ 107627 w 315184"/>
                <a:gd name="connsiteY58" fmla="*/ 134417 h 370805"/>
                <a:gd name="connsiteX59" fmla="*/ 117824 w 315184"/>
                <a:gd name="connsiteY59" fmla="*/ 138588 h 370805"/>
                <a:gd name="connsiteX60" fmla="*/ 129875 w 315184"/>
                <a:gd name="connsiteY60" fmla="*/ 134417 h 370805"/>
                <a:gd name="connsiteX61" fmla="*/ 139145 w 315184"/>
                <a:gd name="connsiteY61" fmla="*/ 143687 h 370805"/>
                <a:gd name="connsiteX62" fmla="*/ 134973 w 315184"/>
                <a:gd name="connsiteY62" fmla="*/ 155738 h 370805"/>
                <a:gd name="connsiteX63" fmla="*/ 139145 w 315184"/>
                <a:gd name="connsiteY63" fmla="*/ 165935 h 370805"/>
                <a:gd name="connsiteX64" fmla="*/ 150733 w 315184"/>
                <a:gd name="connsiteY64" fmla="*/ 171497 h 370805"/>
                <a:gd name="connsiteX65" fmla="*/ 150269 w 315184"/>
                <a:gd name="connsiteY65" fmla="*/ 185403 h 370805"/>
                <a:gd name="connsiteX66" fmla="*/ 150269 w 315184"/>
                <a:gd name="connsiteY66" fmla="*/ 185403 h 370805"/>
                <a:gd name="connsiteX67" fmla="*/ 310642 w 315184"/>
                <a:gd name="connsiteY67" fmla="*/ 202552 h 370805"/>
                <a:gd name="connsiteX68" fmla="*/ 278660 w 315184"/>
                <a:gd name="connsiteY68" fmla="*/ 146931 h 370805"/>
                <a:gd name="connsiteX69" fmla="*/ 278660 w 315184"/>
                <a:gd name="connsiteY69" fmla="*/ 144614 h 370805"/>
                <a:gd name="connsiteX70" fmla="*/ 210525 w 315184"/>
                <a:gd name="connsiteY70" fmla="*/ 19467 h 370805"/>
                <a:gd name="connsiteX71" fmla="*/ 68228 w 315184"/>
                <a:gd name="connsiteY71" fmla="*/ 19467 h 370805"/>
                <a:gd name="connsiteX72" fmla="*/ 93 w 315184"/>
                <a:gd name="connsiteY72" fmla="*/ 144614 h 370805"/>
                <a:gd name="connsiteX73" fmla="*/ 54787 w 315184"/>
                <a:gd name="connsiteY73" fmla="*/ 256782 h 370805"/>
                <a:gd name="connsiteX74" fmla="*/ 54787 w 315184"/>
                <a:gd name="connsiteY74" fmla="*/ 374050 h 370805"/>
                <a:gd name="connsiteX75" fmla="*/ 201255 w 315184"/>
                <a:gd name="connsiteY75" fmla="*/ 374050 h 370805"/>
                <a:gd name="connsiteX76" fmla="*/ 201255 w 315184"/>
                <a:gd name="connsiteY76" fmla="*/ 318429 h 370805"/>
                <a:gd name="connsiteX77" fmla="*/ 223967 w 315184"/>
                <a:gd name="connsiteY77" fmla="*/ 318429 h 370805"/>
                <a:gd name="connsiteX78" fmla="*/ 262901 w 315184"/>
                <a:gd name="connsiteY78" fmla="*/ 302206 h 370805"/>
                <a:gd name="connsiteX79" fmla="*/ 278660 w 315184"/>
                <a:gd name="connsiteY79" fmla="*/ 262808 h 370805"/>
                <a:gd name="connsiteX80" fmla="*/ 278660 w 315184"/>
                <a:gd name="connsiteY80" fmla="*/ 234998 h 370805"/>
                <a:gd name="connsiteX81" fmla="*/ 299055 w 315184"/>
                <a:gd name="connsiteY81" fmla="*/ 234998 h 370805"/>
                <a:gd name="connsiteX82" fmla="*/ 310642 w 315184"/>
                <a:gd name="connsiteY82" fmla="*/ 202552 h 37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15184" h="370805">
                  <a:moveTo>
                    <a:pt x="208671" y="91311"/>
                  </a:moveTo>
                  <a:lnTo>
                    <a:pt x="197083" y="96873"/>
                  </a:lnTo>
                  <a:cubicBezTo>
                    <a:pt x="196156" y="100581"/>
                    <a:pt x="194302" y="103825"/>
                    <a:pt x="192448" y="107070"/>
                  </a:cubicBezTo>
                  <a:lnTo>
                    <a:pt x="196620" y="119121"/>
                  </a:lnTo>
                  <a:lnTo>
                    <a:pt x="187350" y="128391"/>
                  </a:lnTo>
                  <a:lnTo>
                    <a:pt x="175298" y="124220"/>
                  </a:lnTo>
                  <a:cubicBezTo>
                    <a:pt x="172054" y="126074"/>
                    <a:pt x="168809" y="127464"/>
                    <a:pt x="165101" y="128391"/>
                  </a:cubicBezTo>
                  <a:lnTo>
                    <a:pt x="159539" y="139515"/>
                  </a:lnTo>
                  <a:lnTo>
                    <a:pt x="146561" y="139515"/>
                  </a:lnTo>
                  <a:lnTo>
                    <a:pt x="140999" y="127928"/>
                  </a:lnTo>
                  <a:cubicBezTo>
                    <a:pt x="137291" y="127001"/>
                    <a:pt x="134046" y="125610"/>
                    <a:pt x="130802" y="123756"/>
                  </a:cubicBezTo>
                  <a:lnTo>
                    <a:pt x="118751" y="127928"/>
                  </a:lnTo>
                  <a:lnTo>
                    <a:pt x="109481" y="118658"/>
                  </a:lnTo>
                  <a:lnTo>
                    <a:pt x="113652" y="106606"/>
                  </a:lnTo>
                  <a:cubicBezTo>
                    <a:pt x="111798" y="103362"/>
                    <a:pt x="110408" y="100117"/>
                    <a:pt x="109481" y="96409"/>
                  </a:cubicBezTo>
                  <a:lnTo>
                    <a:pt x="97893" y="90847"/>
                  </a:lnTo>
                  <a:lnTo>
                    <a:pt x="97893" y="77869"/>
                  </a:lnTo>
                  <a:lnTo>
                    <a:pt x="109481" y="72307"/>
                  </a:lnTo>
                  <a:cubicBezTo>
                    <a:pt x="110408" y="68599"/>
                    <a:pt x="111798" y="65354"/>
                    <a:pt x="113652" y="62110"/>
                  </a:cubicBezTo>
                  <a:lnTo>
                    <a:pt x="109944" y="50059"/>
                  </a:lnTo>
                  <a:lnTo>
                    <a:pt x="119214" y="40789"/>
                  </a:lnTo>
                  <a:lnTo>
                    <a:pt x="131265" y="44960"/>
                  </a:lnTo>
                  <a:cubicBezTo>
                    <a:pt x="134510" y="43106"/>
                    <a:pt x="137754" y="41716"/>
                    <a:pt x="141462" y="40789"/>
                  </a:cubicBezTo>
                  <a:lnTo>
                    <a:pt x="147025" y="29201"/>
                  </a:lnTo>
                  <a:lnTo>
                    <a:pt x="160003" y="29201"/>
                  </a:lnTo>
                  <a:lnTo>
                    <a:pt x="165565" y="40325"/>
                  </a:lnTo>
                  <a:cubicBezTo>
                    <a:pt x="169273" y="41252"/>
                    <a:pt x="172517" y="42643"/>
                    <a:pt x="175762" y="44497"/>
                  </a:cubicBezTo>
                  <a:lnTo>
                    <a:pt x="187813" y="40325"/>
                  </a:lnTo>
                  <a:lnTo>
                    <a:pt x="197083" y="49595"/>
                  </a:lnTo>
                  <a:lnTo>
                    <a:pt x="192912" y="61646"/>
                  </a:lnTo>
                  <a:cubicBezTo>
                    <a:pt x="194766" y="64891"/>
                    <a:pt x="196156" y="68135"/>
                    <a:pt x="197083" y="71843"/>
                  </a:cubicBezTo>
                  <a:lnTo>
                    <a:pt x="208671" y="77406"/>
                  </a:lnTo>
                  <a:lnTo>
                    <a:pt x="208671" y="91311"/>
                  </a:lnTo>
                  <a:close/>
                  <a:moveTo>
                    <a:pt x="150269" y="185403"/>
                  </a:moveTo>
                  <a:lnTo>
                    <a:pt x="138681" y="190965"/>
                  </a:lnTo>
                  <a:cubicBezTo>
                    <a:pt x="137754" y="194673"/>
                    <a:pt x="136364" y="197917"/>
                    <a:pt x="134510" y="201162"/>
                  </a:cubicBezTo>
                  <a:lnTo>
                    <a:pt x="138218" y="213213"/>
                  </a:lnTo>
                  <a:lnTo>
                    <a:pt x="128948" y="222483"/>
                  </a:lnTo>
                  <a:lnTo>
                    <a:pt x="116897" y="218311"/>
                  </a:lnTo>
                  <a:cubicBezTo>
                    <a:pt x="113652" y="220165"/>
                    <a:pt x="110408" y="221556"/>
                    <a:pt x="106700" y="222483"/>
                  </a:cubicBezTo>
                  <a:lnTo>
                    <a:pt x="101601" y="233607"/>
                  </a:lnTo>
                  <a:lnTo>
                    <a:pt x="88623" y="233607"/>
                  </a:lnTo>
                  <a:lnTo>
                    <a:pt x="83061" y="222020"/>
                  </a:lnTo>
                  <a:cubicBezTo>
                    <a:pt x="79353" y="221092"/>
                    <a:pt x="76108" y="219702"/>
                    <a:pt x="72864" y="217848"/>
                  </a:cubicBezTo>
                  <a:lnTo>
                    <a:pt x="60812" y="221556"/>
                  </a:lnTo>
                  <a:lnTo>
                    <a:pt x="51542" y="212286"/>
                  </a:lnTo>
                  <a:lnTo>
                    <a:pt x="55714" y="200235"/>
                  </a:lnTo>
                  <a:cubicBezTo>
                    <a:pt x="53860" y="196990"/>
                    <a:pt x="52469" y="193746"/>
                    <a:pt x="51542" y="190038"/>
                  </a:cubicBezTo>
                  <a:lnTo>
                    <a:pt x="39955" y="184476"/>
                  </a:lnTo>
                  <a:lnTo>
                    <a:pt x="39955" y="171497"/>
                  </a:lnTo>
                  <a:lnTo>
                    <a:pt x="51542" y="165935"/>
                  </a:lnTo>
                  <a:cubicBezTo>
                    <a:pt x="52469" y="162227"/>
                    <a:pt x="53860" y="158983"/>
                    <a:pt x="55714" y="155738"/>
                  </a:cubicBezTo>
                  <a:lnTo>
                    <a:pt x="51542" y="143687"/>
                  </a:lnTo>
                  <a:lnTo>
                    <a:pt x="60812" y="134417"/>
                  </a:lnTo>
                  <a:lnTo>
                    <a:pt x="72864" y="138588"/>
                  </a:lnTo>
                  <a:cubicBezTo>
                    <a:pt x="76108" y="136734"/>
                    <a:pt x="79353" y="135344"/>
                    <a:pt x="83061" y="134417"/>
                  </a:cubicBezTo>
                  <a:lnTo>
                    <a:pt x="88623" y="122829"/>
                  </a:lnTo>
                  <a:lnTo>
                    <a:pt x="102064" y="122829"/>
                  </a:lnTo>
                  <a:lnTo>
                    <a:pt x="107627" y="134417"/>
                  </a:lnTo>
                  <a:cubicBezTo>
                    <a:pt x="111335" y="135344"/>
                    <a:pt x="114579" y="136734"/>
                    <a:pt x="117824" y="138588"/>
                  </a:cubicBezTo>
                  <a:lnTo>
                    <a:pt x="129875" y="134417"/>
                  </a:lnTo>
                  <a:lnTo>
                    <a:pt x="139145" y="143687"/>
                  </a:lnTo>
                  <a:lnTo>
                    <a:pt x="134973" y="155738"/>
                  </a:lnTo>
                  <a:cubicBezTo>
                    <a:pt x="136827" y="158983"/>
                    <a:pt x="138218" y="162227"/>
                    <a:pt x="139145" y="165935"/>
                  </a:cubicBezTo>
                  <a:lnTo>
                    <a:pt x="150733" y="171497"/>
                  </a:lnTo>
                  <a:lnTo>
                    <a:pt x="150269" y="185403"/>
                  </a:lnTo>
                  <a:lnTo>
                    <a:pt x="150269" y="185403"/>
                  </a:lnTo>
                  <a:close/>
                  <a:moveTo>
                    <a:pt x="310642" y="202552"/>
                  </a:moveTo>
                  <a:lnTo>
                    <a:pt x="278660" y="146931"/>
                  </a:lnTo>
                  <a:lnTo>
                    <a:pt x="278660" y="144614"/>
                  </a:lnTo>
                  <a:cubicBezTo>
                    <a:pt x="280514" y="93628"/>
                    <a:pt x="254558" y="45887"/>
                    <a:pt x="210525" y="19467"/>
                  </a:cubicBezTo>
                  <a:cubicBezTo>
                    <a:pt x="166492" y="-6489"/>
                    <a:pt x="112262" y="-6489"/>
                    <a:pt x="68228" y="19467"/>
                  </a:cubicBezTo>
                  <a:cubicBezTo>
                    <a:pt x="24195" y="45424"/>
                    <a:pt x="-1761" y="93628"/>
                    <a:pt x="93" y="144614"/>
                  </a:cubicBezTo>
                  <a:cubicBezTo>
                    <a:pt x="93" y="188647"/>
                    <a:pt x="20024" y="229899"/>
                    <a:pt x="54787" y="256782"/>
                  </a:cubicBezTo>
                  <a:lnTo>
                    <a:pt x="54787" y="374050"/>
                  </a:lnTo>
                  <a:lnTo>
                    <a:pt x="201255" y="374050"/>
                  </a:lnTo>
                  <a:lnTo>
                    <a:pt x="201255" y="318429"/>
                  </a:lnTo>
                  <a:lnTo>
                    <a:pt x="223967" y="318429"/>
                  </a:lnTo>
                  <a:cubicBezTo>
                    <a:pt x="238799" y="318429"/>
                    <a:pt x="252704" y="312403"/>
                    <a:pt x="262901" y="302206"/>
                  </a:cubicBezTo>
                  <a:cubicBezTo>
                    <a:pt x="273098" y="291545"/>
                    <a:pt x="278660" y="277640"/>
                    <a:pt x="278660" y="262808"/>
                  </a:cubicBezTo>
                  <a:lnTo>
                    <a:pt x="278660" y="234998"/>
                  </a:lnTo>
                  <a:lnTo>
                    <a:pt x="299055" y="234998"/>
                  </a:lnTo>
                  <a:cubicBezTo>
                    <a:pt x="311106" y="233607"/>
                    <a:pt x="321766" y="219702"/>
                    <a:pt x="310642" y="202552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21148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128CEEA1-378D-4CAA-87E0-2BEFC48802F3}"/>
              </a:ext>
            </a:extLst>
          </p:cNvPr>
          <p:cNvSpPr/>
          <p:nvPr/>
        </p:nvSpPr>
        <p:spPr>
          <a:xfrm>
            <a:off x="2795403" y="1889979"/>
            <a:ext cx="5907027" cy="596004"/>
          </a:xfrm>
          <a:custGeom>
            <a:avLst/>
            <a:gdLst>
              <a:gd name="connsiteX0" fmla="*/ 0 w 7876036"/>
              <a:gd name="connsiteY0" fmla="*/ 0 h 639895"/>
              <a:gd name="connsiteX1" fmla="*/ 7396115 w 7876036"/>
              <a:gd name="connsiteY1" fmla="*/ 0 h 639895"/>
              <a:gd name="connsiteX2" fmla="*/ 7876036 w 7876036"/>
              <a:gd name="connsiteY2" fmla="*/ 639895 h 639895"/>
              <a:gd name="connsiteX3" fmla="*/ 479921 w 7876036"/>
              <a:gd name="connsiteY3" fmla="*/ 639895 h 639895"/>
              <a:gd name="connsiteX4" fmla="*/ 0 w 7876036"/>
              <a:gd name="connsiteY4" fmla="*/ 0 h 63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6036" h="639895">
                <a:moveTo>
                  <a:pt x="0" y="0"/>
                </a:moveTo>
                <a:lnTo>
                  <a:pt x="7396115" y="0"/>
                </a:lnTo>
                <a:lnTo>
                  <a:pt x="7876036" y="639895"/>
                </a:lnTo>
                <a:lnTo>
                  <a:pt x="479921" y="63989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4000"/>
            </a:schemeClr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727479DE-E817-4965-A642-7DC6C3943913}"/>
              </a:ext>
            </a:extLst>
          </p:cNvPr>
          <p:cNvSpPr/>
          <p:nvPr/>
        </p:nvSpPr>
        <p:spPr>
          <a:xfrm>
            <a:off x="3155343" y="2485983"/>
            <a:ext cx="5907027" cy="596004"/>
          </a:xfrm>
          <a:custGeom>
            <a:avLst/>
            <a:gdLst>
              <a:gd name="connsiteX0" fmla="*/ 0 w 7876036"/>
              <a:gd name="connsiteY0" fmla="*/ 0 h 639895"/>
              <a:gd name="connsiteX1" fmla="*/ 7396115 w 7876036"/>
              <a:gd name="connsiteY1" fmla="*/ 0 h 639895"/>
              <a:gd name="connsiteX2" fmla="*/ 7876036 w 7876036"/>
              <a:gd name="connsiteY2" fmla="*/ 639895 h 639895"/>
              <a:gd name="connsiteX3" fmla="*/ 479921 w 7876036"/>
              <a:gd name="connsiteY3" fmla="*/ 639895 h 639895"/>
              <a:gd name="connsiteX4" fmla="*/ 0 w 7876036"/>
              <a:gd name="connsiteY4" fmla="*/ 0 h 63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6036" h="639895">
                <a:moveTo>
                  <a:pt x="0" y="0"/>
                </a:moveTo>
                <a:lnTo>
                  <a:pt x="7396115" y="0"/>
                </a:lnTo>
                <a:lnTo>
                  <a:pt x="7876036" y="639895"/>
                </a:lnTo>
                <a:lnTo>
                  <a:pt x="479921" y="63989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24000"/>
            </a:schemeClr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958D0E6D-C3E4-4365-A8FD-D8F175503212}"/>
              </a:ext>
            </a:extLst>
          </p:cNvPr>
          <p:cNvSpPr/>
          <p:nvPr/>
        </p:nvSpPr>
        <p:spPr>
          <a:xfrm>
            <a:off x="3515284" y="3081988"/>
            <a:ext cx="5907027" cy="596004"/>
          </a:xfrm>
          <a:custGeom>
            <a:avLst/>
            <a:gdLst>
              <a:gd name="connsiteX0" fmla="*/ 0 w 7876036"/>
              <a:gd name="connsiteY0" fmla="*/ 0 h 639895"/>
              <a:gd name="connsiteX1" fmla="*/ 7396115 w 7876036"/>
              <a:gd name="connsiteY1" fmla="*/ 0 h 639895"/>
              <a:gd name="connsiteX2" fmla="*/ 7876036 w 7876036"/>
              <a:gd name="connsiteY2" fmla="*/ 639895 h 639895"/>
              <a:gd name="connsiteX3" fmla="*/ 479921 w 7876036"/>
              <a:gd name="connsiteY3" fmla="*/ 639895 h 639895"/>
              <a:gd name="connsiteX4" fmla="*/ 0 w 7876036"/>
              <a:gd name="connsiteY4" fmla="*/ 0 h 63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6036" h="639895">
                <a:moveTo>
                  <a:pt x="0" y="0"/>
                </a:moveTo>
                <a:lnTo>
                  <a:pt x="7396115" y="0"/>
                </a:lnTo>
                <a:lnTo>
                  <a:pt x="7876036" y="639895"/>
                </a:lnTo>
                <a:lnTo>
                  <a:pt x="479921" y="63989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alpha val="24000"/>
            </a:schemeClr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62849DC4-4CFC-4D42-B729-97984B6FCC56}"/>
              </a:ext>
            </a:extLst>
          </p:cNvPr>
          <p:cNvSpPr/>
          <p:nvPr/>
        </p:nvSpPr>
        <p:spPr>
          <a:xfrm>
            <a:off x="3515284" y="3677993"/>
            <a:ext cx="5907027" cy="596004"/>
          </a:xfrm>
          <a:custGeom>
            <a:avLst/>
            <a:gdLst>
              <a:gd name="connsiteX0" fmla="*/ 479921 w 7876036"/>
              <a:gd name="connsiteY0" fmla="*/ 0 h 639895"/>
              <a:gd name="connsiteX1" fmla="*/ 7876036 w 7876036"/>
              <a:gd name="connsiteY1" fmla="*/ 0 h 639895"/>
              <a:gd name="connsiteX2" fmla="*/ 7396115 w 7876036"/>
              <a:gd name="connsiteY2" fmla="*/ 639895 h 639895"/>
              <a:gd name="connsiteX3" fmla="*/ 0 w 7876036"/>
              <a:gd name="connsiteY3" fmla="*/ 639895 h 639895"/>
              <a:gd name="connsiteX4" fmla="*/ 479921 w 7876036"/>
              <a:gd name="connsiteY4" fmla="*/ 0 h 63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6036" h="639895">
                <a:moveTo>
                  <a:pt x="479921" y="0"/>
                </a:moveTo>
                <a:lnTo>
                  <a:pt x="7876036" y="0"/>
                </a:lnTo>
                <a:lnTo>
                  <a:pt x="7396115" y="639895"/>
                </a:lnTo>
                <a:lnTo>
                  <a:pt x="0" y="639895"/>
                </a:lnTo>
                <a:lnTo>
                  <a:pt x="479921" y="0"/>
                </a:lnTo>
                <a:close/>
              </a:path>
            </a:pathLst>
          </a:custGeom>
          <a:solidFill>
            <a:schemeClr val="accent4">
              <a:alpha val="32000"/>
            </a:schemeClr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FF0D574D-5A19-4AC7-99FF-68A5B2599885}"/>
              </a:ext>
            </a:extLst>
          </p:cNvPr>
          <p:cNvSpPr/>
          <p:nvPr/>
        </p:nvSpPr>
        <p:spPr>
          <a:xfrm>
            <a:off x="3155343" y="4273997"/>
            <a:ext cx="5907027" cy="596004"/>
          </a:xfrm>
          <a:custGeom>
            <a:avLst/>
            <a:gdLst>
              <a:gd name="connsiteX0" fmla="*/ 479921 w 7876036"/>
              <a:gd name="connsiteY0" fmla="*/ 0 h 639895"/>
              <a:gd name="connsiteX1" fmla="*/ 7876036 w 7876036"/>
              <a:gd name="connsiteY1" fmla="*/ 0 h 639895"/>
              <a:gd name="connsiteX2" fmla="*/ 7396115 w 7876036"/>
              <a:gd name="connsiteY2" fmla="*/ 639895 h 639895"/>
              <a:gd name="connsiteX3" fmla="*/ 0 w 7876036"/>
              <a:gd name="connsiteY3" fmla="*/ 639895 h 639895"/>
              <a:gd name="connsiteX4" fmla="*/ 479921 w 7876036"/>
              <a:gd name="connsiteY4" fmla="*/ 0 h 63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6036" h="639895">
                <a:moveTo>
                  <a:pt x="479921" y="0"/>
                </a:moveTo>
                <a:lnTo>
                  <a:pt x="7876036" y="0"/>
                </a:lnTo>
                <a:lnTo>
                  <a:pt x="7396115" y="639895"/>
                </a:lnTo>
                <a:lnTo>
                  <a:pt x="0" y="639895"/>
                </a:lnTo>
                <a:lnTo>
                  <a:pt x="479921" y="0"/>
                </a:lnTo>
                <a:close/>
              </a:path>
            </a:pathLst>
          </a:custGeom>
          <a:solidFill>
            <a:schemeClr val="accent6">
              <a:alpha val="36000"/>
            </a:schemeClr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A87DE0E5-E56B-4382-983A-5DC3FB1E599F}"/>
              </a:ext>
            </a:extLst>
          </p:cNvPr>
          <p:cNvSpPr/>
          <p:nvPr/>
        </p:nvSpPr>
        <p:spPr>
          <a:xfrm>
            <a:off x="2795403" y="4870001"/>
            <a:ext cx="5907027" cy="596004"/>
          </a:xfrm>
          <a:custGeom>
            <a:avLst/>
            <a:gdLst>
              <a:gd name="connsiteX0" fmla="*/ 479921 w 7876036"/>
              <a:gd name="connsiteY0" fmla="*/ 0 h 639895"/>
              <a:gd name="connsiteX1" fmla="*/ 7876036 w 7876036"/>
              <a:gd name="connsiteY1" fmla="*/ 0 h 639895"/>
              <a:gd name="connsiteX2" fmla="*/ 7396115 w 7876036"/>
              <a:gd name="connsiteY2" fmla="*/ 639895 h 639895"/>
              <a:gd name="connsiteX3" fmla="*/ 0 w 7876036"/>
              <a:gd name="connsiteY3" fmla="*/ 639895 h 639895"/>
              <a:gd name="connsiteX4" fmla="*/ 479921 w 7876036"/>
              <a:gd name="connsiteY4" fmla="*/ 0 h 63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6036" h="639895">
                <a:moveTo>
                  <a:pt x="479921" y="0"/>
                </a:moveTo>
                <a:lnTo>
                  <a:pt x="7876036" y="0"/>
                </a:lnTo>
                <a:lnTo>
                  <a:pt x="7396115" y="639895"/>
                </a:lnTo>
                <a:lnTo>
                  <a:pt x="0" y="639895"/>
                </a:lnTo>
                <a:lnTo>
                  <a:pt x="479921" y="0"/>
                </a:lnTo>
                <a:close/>
              </a:path>
            </a:pathLst>
          </a:custGeom>
          <a:solidFill>
            <a:schemeClr val="accent5">
              <a:alpha val="26000"/>
            </a:schemeClr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88D7318E-8AF9-424D-B29B-B76E51B95C7E}"/>
              </a:ext>
            </a:extLst>
          </p:cNvPr>
          <p:cNvSpPr/>
          <p:nvPr/>
        </p:nvSpPr>
        <p:spPr>
          <a:xfrm>
            <a:off x="2255491" y="1889979"/>
            <a:ext cx="1696864" cy="3576026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1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25B640AC-AD40-4653-A620-EC3E488B5316}"/>
              </a:ext>
            </a:extLst>
          </p:cNvPr>
          <p:cNvSpPr/>
          <p:nvPr/>
        </p:nvSpPr>
        <p:spPr>
          <a:xfrm>
            <a:off x="2204070" y="1889979"/>
            <a:ext cx="1696864" cy="3576026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accent4">
              <a:lumMod val="75000"/>
              <a:alpha val="54000"/>
            </a:schemeClr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383321C4-33F0-4A50-84CD-22E6D4307B5E}"/>
              </a:ext>
            </a:extLst>
          </p:cNvPr>
          <p:cNvSpPr/>
          <p:nvPr/>
        </p:nvSpPr>
        <p:spPr>
          <a:xfrm>
            <a:off x="8239646" y="1889979"/>
            <a:ext cx="1696864" cy="3576026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1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52BAA181-6CCC-4526-84E6-1576B71D0D29}"/>
              </a:ext>
            </a:extLst>
          </p:cNvPr>
          <p:cNvSpPr/>
          <p:nvPr/>
        </p:nvSpPr>
        <p:spPr>
          <a:xfrm>
            <a:off x="8333405" y="1983577"/>
            <a:ext cx="1696864" cy="3576026"/>
          </a:xfrm>
          <a:custGeom>
            <a:avLst/>
            <a:gdLst>
              <a:gd name="connsiteX0" fmla="*/ 857002 w 2262485"/>
              <a:gd name="connsiteY0" fmla="*/ 0 h 3839368"/>
              <a:gd name="connsiteX1" fmla="*/ 0 w 2262485"/>
              <a:gd name="connsiteY1" fmla="*/ 0 h 3839368"/>
              <a:gd name="connsiteX2" fmla="*/ 1439763 w 2262485"/>
              <a:gd name="connsiteY2" fmla="*/ 1919684 h 3839368"/>
              <a:gd name="connsiteX3" fmla="*/ 0 w 2262485"/>
              <a:gd name="connsiteY3" fmla="*/ 3839369 h 3839368"/>
              <a:gd name="connsiteX4" fmla="*/ 857002 w 2262485"/>
              <a:gd name="connsiteY4" fmla="*/ 3839369 h 3839368"/>
              <a:gd name="connsiteX5" fmla="*/ 2296765 w 2262485"/>
              <a:gd name="connsiteY5" fmla="*/ 1919684 h 3839368"/>
              <a:gd name="connsiteX6" fmla="*/ 857002 w 2262485"/>
              <a:gd name="connsiteY6" fmla="*/ 0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857002" y="0"/>
                </a:move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close/>
              </a:path>
            </a:pathLst>
          </a:custGeom>
          <a:solidFill>
            <a:srgbClr val="990000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A21DE7F-13D9-4F42-AF50-DD52BAFFAD6B}"/>
              </a:ext>
            </a:extLst>
          </p:cNvPr>
          <p:cNvSpPr/>
          <p:nvPr/>
        </p:nvSpPr>
        <p:spPr>
          <a:xfrm>
            <a:off x="2456717" y="2081663"/>
            <a:ext cx="5782929" cy="258084"/>
          </a:xfrm>
          <a:prstGeom prst="rect">
            <a:avLst/>
          </a:prstGeom>
        </p:spPr>
        <p:txBody>
          <a:bodyPr wrap="square" tIns="0" bIns="0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lv-LV" b="1" dirty="0">
                <a:latin typeface="Arial" panose="020B0604020202020204" pitchFamily="34" charset="0"/>
              </a:rPr>
              <a:t>nevienlīdzības un noslāņošanās mazināšana</a:t>
            </a:r>
            <a:endParaRPr lang="en-US" b="1" noProof="1">
              <a:latin typeface="Arial" panose="020B0604020202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4AB52ED-753E-408B-A806-1CE95F3011BF}"/>
              </a:ext>
            </a:extLst>
          </p:cNvPr>
          <p:cNvSpPr txBox="1"/>
          <p:nvPr/>
        </p:nvSpPr>
        <p:spPr>
          <a:xfrm>
            <a:off x="2482844" y="2019230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25000"/>
                  </a:schemeClr>
                </a:solidFill>
              </a:rPr>
              <a:t>1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3A9EDF90-D901-4E4A-B526-57AB2251C827}"/>
              </a:ext>
            </a:extLst>
          </p:cNvPr>
          <p:cNvSpPr/>
          <p:nvPr/>
        </p:nvSpPr>
        <p:spPr>
          <a:xfrm>
            <a:off x="2421148" y="2700169"/>
            <a:ext cx="5466812" cy="256480"/>
          </a:xfrm>
          <a:prstGeom prst="rect">
            <a:avLst/>
          </a:prstGeom>
        </p:spPr>
        <p:txBody>
          <a:bodyPr wrap="square" tIns="0" bIns="0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lv-LV" b="1" dirty="0">
                <a:latin typeface="Arial" panose="020B0604020202020204" pitchFamily="34" charset="0"/>
              </a:rPr>
              <a:t>taisnīga</a:t>
            </a:r>
            <a:r>
              <a:rPr lang="lv-LV" b="1" dirty="0">
                <a:latin typeface="Arial" panose="020B0604020202020204" pitchFamily="34" charset="0"/>
                <a:ea typeface="Calibri" panose="020F0502020204030204" pitchFamily="34" charset="0"/>
              </a:rPr>
              <a:t>, uzticama tiesu sistēma</a:t>
            </a:r>
            <a:endParaRPr lang="en-US" b="1" cap="all" noProof="1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11A4B0D5-EC8F-4034-BAAE-97BDC51DA581}"/>
              </a:ext>
            </a:extLst>
          </p:cNvPr>
          <p:cNvSpPr txBox="1"/>
          <p:nvPr/>
        </p:nvSpPr>
        <p:spPr>
          <a:xfrm>
            <a:off x="2926379" y="2611545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25000"/>
                  </a:schemeClr>
                </a:solidFill>
              </a:rPr>
              <a:t>2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FCF6E96D-0C3F-4405-B9C8-C03F52D63195}"/>
              </a:ext>
            </a:extLst>
          </p:cNvPr>
          <p:cNvSpPr/>
          <p:nvPr/>
        </p:nvSpPr>
        <p:spPr>
          <a:xfrm>
            <a:off x="2111852" y="3275713"/>
            <a:ext cx="6356678" cy="256480"/>
          </a:xfrm>
          <a:prstGeom prst="rect">
            <a:avLst/>
          </a:prstGeom>
        </p:spPr>
        <p:txBody>
          <a:bodyPr wrap="square" tIns="0" bIns="0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lv-LV" b="1" dirty="0">
                <a:latin typeface="Arial" panose="020B0604020202020204" pitchFamily="34" charset="0"/>
                <a:ea typeface="Calibri" panose="020F0502020204030204" pitchFamily="34" charset="0"/>
              </a:rPr>
              <a:t>efektīva, samērīga nodokļu sistēma</a:t>
            </a:r>
            <a:endParaRPr lang="en-US" b="1" cap="all" noProof="1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F52B698-EE62-48B0-8D29-F1EC206D6674}"/>
              </a:ext>
            </a:extLst>
          </p:cNvPr>
          <p:cNvSpPr txBox="1"/>
          <p:nvPr/>
        </p:nvSpPr>
        <p:spPr>
          <a:xfrm>
            <a:off x="3301126" y="3203846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25000"/>
                  </a:schemeClr>
                </a:solidFill>
              </a:rPr>
              <a:t>3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D183DF10-5930-44D3-AD0B-546846570366}"/>
              </a:ext>
            </a:extLst>
          </p:cNvPr>
          <p:cNvSpPr/>
          <p:nvPr/>
        </p:nvSpPr>
        <p:spPr>
          <a:xfrm>
            <a:off x="3542296" y="3854047"/>
            <a:ext cx="5612529" cy="256480"/>
          </a:xfrm>
          <a:prstGeom prst="rect">
            <a:avLst/>
          </a:prstGeom>
        </p:spPr>
        <p:txBody>
          <a:bodyPr wrap="square" tIns="0" bIns="0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lv-LV" b="1" dirty="0">
                <a:latin typeface="Arial" panose="020B0604020202020204" pitchFamily="34" charset="0"/>
              </a:rPr>
              <a:t>izglītības un veselības aprūpes sistēmu reforma</a:t>
            </a:r>
            <a:endParaRPr lang="en-US" b="1" noProof="1">
              <a:latin typeface="Arial" panose="020B0604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365BD99-6EEB-42DE-B605-858208A92CF9}"/>
              </a:ext>
            </a:extLst>
          </p:cNvPr>
          <p:cNvSpPr txBox="1"/>
          <p:nvPr/>
        </p:nvSpPr>
        <p:spPr>
          <a:xfrm>
            <a:off x="3301126" y="3803354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25000"/>
                  </a:schemeClr>
                </a:solidFill>
              </a:rPr>
              <a:t>4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AC9BF0E-158A-48FA-A8BB-D5ECE15E6095}"/>
              </a:ext>
            </a:extLst>
          </p:cNvPr>
          <p:cNvSpPr/>
          <p:nvPr/>
        </p:nvSpPr>
        <p:spPr>
          <a:xfrm>
            <a:off x="2145778" y="4448730"/>
            <a:ext cx="5371512" cy="256480"/>
          </a:xfrm>
          <a:prstGeom prst="rect">
            <a:avLst/>
          </a:prstGeom>
        </p:spPr>
        <p:txBody>
          <a:bodyPr wrap="square" tIns="0" bIns="0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lv-LV" b="1" dirty="0">
                <a:latin typeface="Arial" panose="020B0604020202020204" pitchFamily="34" charset="0"/>
              </a:rPr>
              <a:t>emigrācijas</a:t>
            </a:r>
            <a:r>
              <a:rPr lang="lv-LV" b="1" dirty="0">
                <a:latin typeface="Arial" panose="020B0604020202020204" pitchFamily="34" charset="0"/>
                <a:ea typeface="Calibri" panose="020F0502020204030204" pitchFamily="34" charset="0"/>
              </a:rPr>
              <a:t> mazināšana</a:t>
            </a:r>
            <a:endParaRPr lang="en-US" b="1" cap="all" noProof="1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7E02D38-98D5-4F7F-BDB3-33D1E2ECAEA7}"/>
              </a:ext>
            </a:extLst>
          </p:cNvPr>
          <p:cNvSpPr txBox="1"/>
          <p:nvPr/>
        </p:nvSpPr>
        <p:spPr>
          <a:xfrm>
            <a:off x="2926379" y="4360546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25000"/>
                  </a:schemeClr>
                </a:solidFill>
              </a:rPr>
              <a:t>5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59385E5-4054-4523-9562-90673EB6B41A}"/>
              </a:ext>
            </a:extLst>
          </p:cNvPr>
          <p:cNvSpPr/>
          <p:nvPr/>
        </p:nvSpPr>
        <p:spPr>
          <a:xfrm>
            <a:off x="903677" y="5029982"/>
            <a:ext cx="7566671" cy="239040"/>
          </a:xfrm>
          <a:prstGeom prst="rect">
            <a:avLst/>
          </a:prstGeom>
        </p:spPr>
        <p:txBody>
          <a:bodyPr wrap="square" tIns="0" bIns="0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lv-LV" sz="1600" b="1" dirty="0">
                <a:latin typeface="Arial" panose="020B0604020202020204" pitchFamily="34" charset="0"/>
              </a:rPr>
              <a:t>pārrāvuma mazināšana starp sabiedrību un pārvaldi</a:t>
            </a:r>
            <a:endParaRPr lang="en-US" sz="1600" b="1" noProof="1">
              <a:latin typeface="Arial" panose="020B0604020202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8DB7487-03EB-4205-8A30-80D32F9835CB}"/>
              </a:ext>
            </a:extLst>
          </p:cNvPr>
          <p:cNvSpPr txBox="1"/>
          <p:nvPr/>
        </p:nvSpPr>
        <p:spPr>
          <a:xfrm>
            <a:off x="2482844" y="4959452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25000"/>
                  </a:schemeClr>
                </a:solidFill>
              </a:rPr>
              <a:t>6</a:t>
            </a:r>
          </a:p>
        </p:txBody>
      </p:sp>
      <p:sp>
        <p:nvSpPr>
          <p:cNvPr id="59" name="Title 1">
            <a:extLst>
              <a:ext uri="{FF2B5EF4-FFF2-40B4-BE49-F238E27FC236}">
                <a16:creationId xmlns:a16="http://schemas.microsoft.com/office/drawing/2014/main" id="{DCC5E2B1-8545-42FE-9A9F-1A7FC203964C}"/>
              </a:ext>
            </a:extLst>
          </p:cNvPr>
          <p:cNvSpPr txBox="1">
            <a:spLocks/>
          </p:cNvSpPr>
          <p:nvPr/>
        </p:nvSpPr>
        <p:spPr>
          <a:xfrm>
            <a:off x="314425" y="44925"/>
            <a:ext cx="10515600" cy="1520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lv-LV" sz="2800" b="1" dirty="0">
              <a:solidFill>
                <a:srgbClr val="9D2235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lnSpc>
                <a:spcPct val="120000"/>
              </a:lnSpc>
            </a:pPr>
            <a:endParaRPr lang="lv-LV" sz="2300" b="1" dirty="0">
              <a:solidFill>
                <a:srgbClr val="9D2235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lv-LV" sz="2600" b="1" dirty="0">
                <a:solidFill>
                  <a:srgbClr val="9D223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Latvijas iedzīvotāju nozīmīgākās pārmaiņu gaidas</a:t>
            </a:r>
          </a:p>
          <a:p>
            <a:pPr algn="ctr">
              <a:lnSpc>
                <a:spcPct val="120000"/>
              </a:lnSpc>
            </a:pPr>
            <a:r>
              <a:rPr lang="lv-LV" sz="19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Kvalitatīvā socioloģiskā pētījuma (6 </a:t>
            </a:r>
            <a:r>
              <a:rPr lang="lv-LV" sz="1900" dirty="0" err="1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fokusgrupu</a:t>
            </a:r>
            <a:r>
              <a:rPr lang="lv-LV" sz="19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diskusiju) rezultāti</a:t>
            </a:r>
            <a:endParaRPr lang="en-US" sz="1900" b="1" dirty="0">
              <a:solidFill>
                <a:srgbClr val="9D2235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en-US" sz="2800" b="1" dirty="0">
              <a:solidFill>
                <a:srgbClr val="9D2235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099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1C7359CC-78C0-914B-BD07-1DD01ABAB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4176"/>
          </a:xfrm>
        </p:spPr>
        <p:txBody>
          <a:bodyPr>
            <a:normAutofit/>
          </a:bodyPr>
          <a:lstStyle/>
          <a:p>
            <a:r>
              <a:rPr lang="lv-LV" altLang="en-US" sz="2800" b="1" dirty="0">
                <a:solidFill>
                  <a:srgbClr val="9D223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NAP2027 investīciju projektu atlase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04C38809-1F15-AB4D-8E5B-2611B9224F5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218914" y="1119145"/>
          <a:ext cx="7580103" cy="5373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3" name="Down Arrow 52">
            <a:extLst>
              <a:ext uri="{FF2B5EF4-FFF2-40B4-BE49-F238E27FC236}">
                <a16:creationId xmlns:a16="http://schemas.microsoft.com/office/drawing/2014/main" id="{70409252-BAF6-2C4C-9D7E-B79EA14EF984}"/>
              </a:ext>
            </a:extLst>
          </p:cNvPr>
          <p:cNvSpPr/>
          <p:nvPr/>
        </p:nvSpPr>
        <p:spPr>
          <a:xfrm>
            <a:off x="392982" y="3014725"/>
            <a:ext cx="1160292" cy="1671007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lv-LV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Prioritizēt</a:t>
            </a:r>
            <a:endParaRPr lang="lv-LV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4" name="Down Arrow 53">
            <a:extLst>
              <a:ext uri="{FF2B5EF4-FFF2-40B4-BE49-F238E27FC236}">
                <a16:creationId xmlns:a16="http://schemas.microsoft.com/office/drawing/2014/main" id="{595E47EA-B59D-D141-BAB3-C983A4209593}"/>
              </a:ext>
            </a:extLst>
          </p:cNvPr>
          <p:cNvSpPr/>
          <p:nvPr/>
        </p:nvSpPr>
        <p:spPr>
          <a:xfrm>
            <a:off x="392982" y="1438056"/>
            <a:ext cx="1160292" cy="1355767"/>
          </a:xfrm>
          <a:prstGeom prst="downArrow">
            <a:avLst>
              <a:gd name="adj1" fmla="val 50000"/>
              <a:gd name="adj2" fmla="val 48448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lv-LV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Zināt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4197FCC-EAC8-4C48-AD08-6F438C788E83}"/>
              </a:ext>
            </a:extLst>
          </p:cNvPr>
          <p:cNvCxnSpPr>
            <a:cxnSpLocks/>
          </p:cNvCxnSpPr>
          <p:nvPr/>
        </p:nvCxnSpPr>
        <p:spPr>
          <a:xfrm>
            <a:off x="392982" y="2931212"/>
            <a:ext cx="11589475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1DCDE2B-9A77-4B50-A251-0121AA4D5B69}"/>
              </a:ext>
            </a:extLst>
          </p:cNvPr>
          <p:cNvCxnSpPr>
            <a:cxnSpLocks/>
          </p:cNvCxnSpPr>
          <p:nvPr/>
        </p:nvCxnSpPr>
        <p:spPr>
          <a:xfrm>
            <a:off x="301262" y="4799798"/>
            <a:ext cx="11589475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own Arrow 52">
            <a:extLst>
              <a:ext uri="{FF2B5EF4-FFF2-40B4-BE49-F238E27FC236}">
                <a16:creationId xmlns:a16="http://schemas.microsoft.com/office/drawing/2014/main" id="{BB6A302C-DE60-4B05-BA7B-DB290ECAD829}"/>
              </a:ext>
            </a:extLst>
          </p:cNvPr>
          <p:cNvSpPr/>
          <p:nvPr/>
        </p:nvSpPr>
        <p:spPr>
          <a:xfrm>
            <a:off x="392982" y="4893825"/>
            <a:ext cx="1160292" cy="170213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lv-LV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Lemt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7DEC88C-5FCB-4082-A8B2-612208EEE7CE}"/>
              </a:ext>
            </a:extLst>
          </p:cNvPr>
          <p:cNvSpPr/>
          <p:nvPr/>
        </p:nvSpPr>
        <p:spPr>
          <a:xfrm>
            <a:off x="1692998" y="1366473"/>
            <a:ext cx="2434196" cy="126649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/>
              <a:t>Rezultāts – pilnīga informācija par plānotajiem pasākumiem un projektiem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7C95A3C-F71E-4095-AB15-30AE281E8820}"/>
              </a:ext>
            </a:extLst>
          </p:cNvPr>
          <p:cNvSpPr/>
          <p:nvPr/>
        </p:nvSpPr>
        <p:spPr>
          <a:xfrm>
            <a:off x="1692998" y="3120993"/>
            <a:ext cx="2434196" cy="126649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/>
              <a:t>Rezultāts – visu projektu un pasākumu </a:t>
            </a:r>
            <a:r>
              <a:rPr lang="lv-LV" sz="1600" dirty="0" err="1"/>
              <a:t>ranžējums</a:t>
            </a:r>
            <a:r>
              <a:rPr lang="lv-LV" sz="1600" dirty="0"/>
              <a:t> atbilstoši to efektivitātei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C11305B-37E9-429F-B768-D439303CEA67}"/>
              </a:ext>
            </a:extLst>
          </p:cNvPr>
          <p:cNvSpPr/>
          <p:nvPr/>
        </p:nvSpPr>
        <p:spPr>
          <a:xfrm>
            <a:off x="1668996" y="4943867"/>
            <a:ext cx="2434196" cy="165208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/>
              <a:t>Rezultāts – NAP2027 finanšu pielikums ar nākamajā periodā atbalstāmajiem projektiem</a:t>
            </a:r>
          </a:p>
        </p:txBody>
      </p:sp>
    </p:spTree>
    <p:extLst>
      <p:ext uri="{BB962C8B-B14F-4D97-AF65-F5344CB8AC3E}">
        <p14:creationId xmlns:p14="http://schemas.microsoft.com/office/powerpoint/2010/main" val="36488869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558DBDC-8A74-401C-A31E-902723258D09}"/>
              </a:ext>
            </a:extLst>
          </p:cNvPr>
          <p:cNvSpPr/>
          <p:nvPr/>
        </p:nvSpPr>
        <p:spPr>
          <a:xfrm>
            <a:off x="3863975" y="3053105"/>
            <a:ext cx="1467395" cy="2190637"/>
          </a:xfrm>
          <a:custGeom>
            <a:avLst/>
            <a:gdLst>
              <a:gd name="connsiteX0" fmla="*/ 0 w 1467395"/>
              <a:gd name="connsiteY0" fmla="*/ 0 h 2190637"/>
              <a:gd name="connsiteX1" fmla="*/ 1467395 w 1467395"/>
              <a:gd name="connsiteY1" fmla="*/ 847155 h 2190637"/>
              <a:gd name="connsiteX2" fmla="*/ 1442541 w 1467395"/>
              <a:gd name="connsiteY2" fmla="*/ 927221 h 2190637"/>
              <a:gd name="connsiteX3" fmla="*/ 1425576 w 1467395"/>
              <a:gd name="connsiteY3" fmla="*/ 1095508 h 2190637"/>
              <a:gd name="connsiteX4" fmla="*/ 1442541 w 1467395"/>
              <a:gd name="connsiteY4" fmla="*/ 1263795 h 2190637"/>
              <a:gd name="connsiteX5" fmla="*/ 1467251 w 1467395"/>
              <a:gd name="connsiteY5" fmla="*/ 1343399 h 2190637"/>
              <a:gd name="connsiteX6" fmla="*/ 0 w 1467395"/>
              <a:gd name="connsiteY6" fmla="*/ 2190637 h 219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7395" h="2190637">
                <a:moveTo>
                  <a:pt x="0" y="0"/>
                </a:moveTo>
                <a:lnTo>
                  <a:pt x="1467395" y="847155"/>
                </a:lnTo>
                <a:lnTo>
                  <a:pt x="1442541" y="927221"/>
                </a:lnTo>
                <a:cubicBezTo>
                  <a:pt x="1431418" y="981580"/>
                  <a:pt x="1425576" y="1037862"/>
                  <a:pt x="1425576" y="1095508"/>
                </a:cubicBezTo>
                <a:cubicBezTo>
                  <a:pt x="1425576" y="1153155"/>
                  <a:pt x="1431418" y="1209437"/>
                  <a:pt x="1442541" y="1263795"/>
                </a:cubicBezTo>
                <a:lnTo>
                  <a:pt x="1467251" y="1343399"/>
                </a:lnTo>
                <a:lnTo>
                  <a:pt x="0" y="219063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DD4B830E-1BD4-4289-A6CB-F1ADCA4040B7}"/>
              </a:ext>
            </a:extLst>
          </p:cNvPr>
          <p:cNvSpPr/>
          <p:nvPr/>
        </p:nvSpPr>
        <p:spPr>
          <a:xfrm>
            <a:off x="3863975" y="1888013"/>
            <a:ext cx="2078039" cy="1696589"/>
          </a:xfrm>
          <a:custGeom>
            <a:avLst/>
            <a:gdLst>
              <a:gd name="connsiteX0" fmla="*/ 0 w 2078039"/>
              <a:gd name="connsiteY0" fmla="*/ 0 h 1696589"/>
              <a:gd name="connsiteX1" fmla="*/ 2078039 w 2078039"/>
              <a:gd name="connsiteY1" fmla="*/ 0 h 1696589"/>
              <a:gd name="connsiteX2" fmla="*/ 2078039 w 2078039"/>
              <a:gd name="connsiteY2" fmla="*/ 1446209 h 1696589"/>
              <a:gd name="connsiteX3" fmla="*/ 2012289 w 2078039"/>
              <a:gd name="connsiteY3" fmla="*/ 1463115 h 1696589"/>
              <a:gd name="connsiteX4" fmla="*/ 1670148 w 2078039"/>
              <a:gd name="connsiteY4" fmla="*/ 1670147 h 1696589"/>
              <a:gd name="connsiteX5" fmla="*/ 1648332 w 2078039"/>
              <a:gd name="connsiteY5" fmla="*/ 1696589 h 1696589"/>
              <a:gd name="connsiteX6" fmla="*/ 0 w 2078039"/>
              <a:gd name="connsiteY6" fmla="*/ 744899 h 169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8039" h="1696589">
                <a:moveTo>
                  <a:pt x="0" y="0"/>
                </a:moveTo>
                <a:lnTo>
                  <a:pt x="2078039" y="0"/>
                </a:lnTo>
                <a:lnTo>
                  <a:pt x="2078039" y="1446209"/>
                </a:lnTo>
                <a:lnTo>
                  <a:pt x="2012289" y="1463115"/>
                </a:lnTo>
                <a:cubicBezTo>
                  <a:pt x="1881554" y="1503778"/>
                  <a:pt x="1764592" y="1575704"/>
                  <a:pt x="1670148" y="1670147"/>
                </a:cubicBezTo>
                <a:lnTo>
                  <a:pt x="1648332" y="1696589"/>
                </a:lnTo>
                <a:lnTo>
                  <a:pt x="0" y="74489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02AFA82-0748-48BD-B159-36830DD11080}"/>
              </a:ext>
            </a:extLst>
          </p:cNvPr>
          <p:cNvSpPr/>
          <p:nvPr/>
        </p:nvSpPr>
        <p:spPr>
          <a:xfrm>
            <a:off x="6307139" y="1888013"/>
            <a:ext cx="2078036" cy="1696590"/>
          </a:xfrm>
          <a:custGeom>
            <a:avLst/>
            <a:gdLst>
              <a:gd name="connsiteX0" fmla="*/ 0 w 2078036"/>
              <a:gd name="connsiteY0" fmla="*/ 0 h 1696590"/>
              <a:gd name="connsiteX1" fmla="*/ 2078036 w 2078036"/>
              <a:gd name="connsiteY1" fmla="*/ 0 h 1696590"/>
              <a:gd name="connsiteX2" fmla="*/ 2078036 w 2078036"/>
              <a:gd name="connsiteY2" fmla="*/ 744901 h 1696590"/>
              <a:gd name="connsiteX3" fmla="*/ 429706 w 2078036"/>
              <a:gd name="connsiteY3" fmla="*/ 1696590 h 1696590"/>
              <a:gd name="connsiteX4" fmla="*/ 407888 w 2078036"/>
              <a:gd name="connsiteY4" fmla="*/ 1670147 h 1696590"/>
              <a:gd name="connsiteX5" fmla="*/ 65747 w 2078036"/>
              <a:gd name="connsiteY5" fmla="*/ 1463115 h 1696590"/>
              <a:gd name="connsiteX6" fmla="*/ 0 w 2078036"/>
              <a:gd name="connsiteY6" fmla="*/ 1446210 h 1696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8036" h="1696590">
                <a:moveTo>
                  <a:pt x="0" y="0"/>
                </a:moveTo>
                <a:lnTo>
                  <a:pt x="2078036" y="0"/>
                </a:lnTo>
                <a:lnTo>
                  <a:pt x="2078036" y="744901"/>
                </a:lnTo>
                <a:lnTo>
                  <a:pt x="429706" y="1696590"/>
                </a:lnTo>
                <a:lnTo>
                  <a:pt x="407888" y="1670147"/>
                </a:lnTo>
                <a:cubicBezTo>
                  <a:pt x="313445" y="1575704"/>
                  <a:pt x="196483" y="1503778"/>
                  <a:pt x="65747" y="1463115"/>
                </a:cubicBezTo>
                <a:lnTo>
                  <a:pt x="0" y="144621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C3A33276-3CEF-492E-9A01-8D752511345A}"/>
              </a:ext>
            </a:extLst>
          </p:cNvPr>
          <p:cNvSpPr/>
          <p:nvPr/>
        </p:nvSpPr>
        <p:spPr>
          <a:xfrm>
            <a:off x="6918024" y="3054022"/>
            <a:ext cx="1467151" cy="2188800"/>
          </a:xfrm>
          <a:custGeom>
            <a:avLst/>
            <a:gdLst>
              <a:gd name="connsiteX0" fmla="*/ 1467151 w 1467151"/>
              <a:gd name="connsiteY0" fmla="*/ 0 h 2188800"/>
              <a:gd name="connsiteX1" fmla="*/ 1467151 w 1467151"/>
              <a:gd name="connsiteY1" fmla="*/ 2188800 h 2188800"/>
              <a:gd name="connsiteX2" fmla="*/ 144 w 1467151"/>
              <a:gd name="connsiteY2" fmla="*/ 1341703 h 2188800"/>
              <a:gd name="connsiteX3" fmla="*/ 24613 w 1467151"/>
              <a:gd name="connsiteY3" fmla="*/ 1262877 h 2188800"/>
              <a:gd name="connsiteX4" fmla="*/ 41577 w 1467151"/>
              <a:gd name="connsiteY4" fmla="*/ 1094590 h 2188800"/>
              <a:gd name="connsiteX5" fmla="*/ 24613 w 1467151"/>
              <a:gd name="connsiteY5" fmla="*/ 926303 h 2188800"/>
              <a:gd name="connsiteX6" fmla="*/ 0 w 1467151"/>
              <a:gd name="connsiteY6" fmla="*/ 847014 h 218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7151" h="2188800">
                <a:moveTo>
                  <a:pt x="1467151" y="0"/>
                </a:moveTo>
                <a:lnTo>
                  <a:pt x="1467151" y="2188800"/>
                </a:lnTo>
                <a:lnTo>
                  <a:pt x="144" y="1341703"/>
                </a:lnTo>
                <a:lnTo>
                  <a:pt x="24613" y="1262877"/>
                </a:lnTo>
                <a:cubicBezTo>
                  <a:pt x="35736" y="1208519"/>
                  <a:pt x="41577" y="1152237"/>
                  <a:pt x="41577" y="1094590"/>
                </a:cubicBezTo>
                <a:cubicBezTo>
                  <a:pt x="41577" y="1036944"/>
                  <a:pt x="35736" y="980662"/>
                  <a:pt x="24613" y="926303"/>
                </a:cubicBezTo>
                <a:lnTo>
                  <a:pt x="0" y="84701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AC82597E-3318-4E1A-BF70-9D6EDB01A201}"/>
              </a:ext>
            </a:extLst>
          </p:cNvPr>
          <p:cNvSpPr/>
          <p:nvPr/>
        </p:nvSpPr>
        <p:spPr>
          <a:xfrm>
            <a:off x="3863975" y="4712624"/>
            <a:ext cx="2078039" cy="1696588"/>
          </a:xfrm>
          <a:custGeom>
            <a:avLst/>
            <a:gdLst>
              <a:gd name="connsiteX0" fmla="*/ 1648333 w 2078039"/>
              <a:gd name="connsiteY0" fmla="*/ 0 h 1696588"/>
              <a:gd name="connsiteX1" fmla="*/ 1670148 w 2078039"/>
              <a:gd name="connsiteY1" fmla="*/ 26440 h 1696588"/>
              <a:gd name="connsiteX2" fmla="*/ 2012289 w 2078039"/>
              <a:gd name="connsiteY2" fmla="*/ 233472 h 1696588"/>
              <a:gd name="connsiteX3" fmla="*/ 2078039 w 2078039"/>
              <a:gd name="connsiteY3" fmla="*/ 250378 h 1696588"/>
              <a:gd name="connsiteX4" fmla="*/ 2078039 w 2078039"/>
              <a:gd name="connsiteY4" fmla="*/ 1696588 h 1696588"/>
              <a:gd name="connsiteX5" fmla="*/ 0 w 2078039"/>
              <a:gd name="connsiteY5" fmla="*/ 1696588 h 1696588"/>
              <a:gd name="connsiteX6" fmla="*/ 0 w 2078039"/>
              <a:gd name="connsiteY6" fmla="*/ 951691 h 169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8039" h="1696588">
                <a:moveTo>
                  <a:pt x="1648333" y="0"/>
                </a:moveTo>
                <a:lnTo>
                  <a:pt x="1670148" y="26440"/>
                </a:lnTo>
                <a:cubicBezTo>
                  <a:pt x="1764592" y="120884"/>
                  <a:pt x="1881554" y="192809"/>
                  <a:pt x="2012289" y="233472"/>
                </a:cubicBezTo>
                <a:lnTo>
                  <a:pt x="2078039" y="250378"/>
                </a:lnTo>
                <a:lnTo>
                  <a:pt x="2078039" y="1696588"/>
                </a:lnTo>
                <a:lnTo>
                  <a:pt x="0" y="1696588"/>
                </a:lnTo>
                <a:lnTo>
                  <a:pt x="0" y="95169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578CBE6-8EF3-4CC7-92DB-6EE6CCD5B192}"/>
              </a:ext>
            </a:extLst>
          </p:cNvPr>
          <p:cNvSpPr/>
          <p:nvPr/>
        </p:nvSpPr>
        <p:spPr>
          <a:xfrm>
            <a:off x="6307139" y="4712624"/>
            <a:ext cx="2078036" cy="1696589"/>
          </a:xfrm>
          <a:custGeom>
            <a:avLst/>
            <a:gdLst>
              <a:gd name="connsiteX0" fmla="*/ 429705 w 2078036"/>
              <a:gd name="connsiteY0" fmla="*/ 0 h 1696589"/>
              <a:gd name="connsiteX1" fmla="*/ 2078036 w 2078036"/>
              <a:gd name="connsiteY1" fmla="*/ 951690 h 1696589"/>
              <a:gd name="connsiteX2" fmla="*/ 2078036 w 2078036"/>
              <a:gd name="connsiteY2" fmla="*/ 1696589 h 1696589"/>
              <a:gd name="connsiteX3" fmla="*/ 0 w 2078036"/>
              <a:gd name="connsiteY3" fmla="*/ 1696589 h 1696589"/>
              <a:gd name="connsiteX4" fmla="*/ 0 w 2078036"/>
              <a:gd name="connsiteY4" fmla="*/ 250378 h 1696589"/>
              <a:gd name="connsiteX5" fmla="*/ 65747 w 2078036"/>
              <a:gd name="connsiteY5" fmla="*/ 233473 h 1696589"/>
              <a:gd name="connsiteX6" fmla="*/ 407888 w 2078036"/>
              <a:gd name="connsiteY6" fmla="*/ 26441 h 169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8036" h="1696589">
                <a:moveTo>
                  <a:pt x="429705" y="0"/>
                </a:moveTo>
                <a:lnTo>
                  <a:pt x="2078036" y="951690"/>
                </a:lnTo>
                <a:lnTo>
                  <a:pt x="2078036" y="1696589"/>
                </a:lnTo>
                <a:lnTo>
                  <a:pt x="0" y="1696589"/>
                </a:lnTo>
                <a:lnTo>
                  <a:pt x="0" y="250378"/>
                </a:lnTo>
                <a:lnTo>
                  <a:pt x="65747" y="233473"/>
                </a:lnTo>
                <a:cubicBezTo>
                  <a:pt x="196483" y="192810"/>
                  <a:pt x="313445" y="120885"/>
                  <a:pt x="407888" y="2644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23CA498-141F-4703-89A7-F4353607B1BB}"/>
              </a:ext>
            </a:extLst>
          </p:cNvPr>
          <p:cNvGrpSpPr/>
          <p:nvPr/>
        </p:nvGrpSpPr>
        <p:grpSpPr>
          <a:xfrm>
            <a:off x="8950552" y="3666856"/>
            <a:ext cx="2937088" cy="1290153"/>
            <a:chOff x="8921977" y="1466725"/>
            <a:chExt cx="2937088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38474D6-F3C3-4387-8570-D4CD2550B552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200" b="1" noProof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Kultūra un sports aktīvai un pilnvērtīgai dzīvei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DA2D7E4-7FB7-4775-B8E7-2D174EEA2FF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171450" indent="-171450" eaLnBrk="0" fontAlgn="base" hangingPunct="0">
                <a:buFont typeface="Arial" panose="020B0604020202020204" pitchFamily="34" charset="0"/>
                <a:buChar char="•"/>
              </a:pPr>
              <a:r>
                <a:rPr lang="lv-LV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Cilvēku līdzdalība kultūras un sporta aktivitātēs</a:t>
              </a:r>
            </a:p>
            <a:p>
              <a:pPr marL="171450" indent="-171450" eaLnBrk="0" fontAlgn="base" hangingPunct="0">
                <a:buFont typeface="Arial" panose="020B0604020202020204" pitchFamily="34" charset="0"/>
                <a:buChar char="•"/>
              </a:pPr>
              <a:r>
                <a:rPr lang="lv-LV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Kultūras un sporta devums ilgtspējīgai sabiedrībai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197FD85-92CE-4F1D-8777-DF98EF9EA11E}"/>
              </a:ext>
            </a:extLst>
          </p:cNvPr>
          <p:cNvGrpSpPr/>
          <p:nvPr/>
        </p:nvGrpSpPr>
        <p:grpSpPr>
          <a:xfrm>
            <a:off x="8950552" y="5371950"/>
            <a:ext cx="2937088" cy="1105487"/>
            <a:chOff x="8921977" y="4073386"/>
            <a:chExt cx="2937088" cy="1105487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CD751D8-AE86-4971-B968-A91A645593C2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200" b="1" noProof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Vienota, droša un atvērta sabiedrība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C0AC80C-4AE5-4688-87A2-3DDA9E610EE8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lv-LV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Saliedētība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lv-LV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Tiesiskums un pārvaldība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lv-LV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Drošība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8FF5637-6845-48E9-8AEF-007FA1832E23}"/>
              </a:ext>
            </a:extLst>
          </p:cNvPr>
          <p:cNvGrpSpPr/>
          <p:nvPr/>
        </p:nvGrpSpPr>
        <p:grpSpPr>
          <a:xfrm>
            <a:off x="361511" y="3666856"/>
            <a:ext cx="2937088" cy="1474819"/>
            <a:chOff x="332936" y="2627766"/>
            <a:chExt cx="2937088" cy="147481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136FFE8-CF7A-4D3A-AAAC-A053DE18B3C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200" b="1" noProof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Zināšanas un prasmes personības un valsts izaugsmei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0288038-BCAA-439A-B76C-00A4BC1070C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lv-LV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Zinātne sabiedrības attīstībai, tautsaimniecības izaugsmei un drošībai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lv-LV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Kvalitatīva, pieejama, iekļaujoša izglītība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B92455B-CF0B-44A5-A733-47FA1A431B77}"/>
              </a:ext>
            </a:extLst>
          </p:cNvPr>
          <p:cNvGrpSpPr/>
          <p:nvPr/>
        </p:nvGrpSpPr>
        <p:grpSpPr>
          <a:xfrm>
            <a:off x="361511" y="5371950"/>
            <a:ext cx="2937088" cy="1105487"/>
            <a:chOff x="332936" y="4652338"/>
            <a:chExt cx="2937088" cy="1105487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074A0E2-D994-4571-8AD5-B0AF52BCB132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200" b="1" noProof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Uzņēmumu konkurētspēja un materiālā labklājība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E24BBAA-9BE6-4B8C-AEEB-DBEC31BDAC76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lv-LV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Produktivitāte un inovācija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lv-LV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Darbs un ienākumi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lv-LV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Kapitāls un uzņēmējdarbības vide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701E133C-FFD6-4542-8576-286B7FF4C267}"/>
              </a:ext>
            </a:extLst>
          </p:cNvPr>
          <p:cNvGrpSpPr/>
          <p:nvPr/>
        </p:nvGrpSpPr>
        <p:grpSpPr>
          <a:xfrm>
            <a:off x="8958347" y="1961762"/>
            <a:ext cx="2937088" cy="1290153"/>
            <a:chOff x="8921977" y="1466725"/>
            <a:chExt cx="2937088" cy="129015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B1004EB-62CA-4E78-8179-1285ACC9F00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lv-LV" altLang="lv-LV" sz="1200" b="1" dirty="0">
                  <a:latin typeface="Verdana" panose="020B0604030504040204" pitchFamily="34" charset="0"/>
                  <a:ea typeface="Verdana" panose="020B0604030504040204" pitchFamily="34" charset="0"/>
                </a:rPr>
                <a:t>Kvalitatīva dzīves vide un teritoriju attīstība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91FDD07-384E-4503-BE33-A58E2D5F4CA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lv-LV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Daba un vide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lv-LV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Tehnoloģiskā vide un pakalpojumi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lv-LV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Līdzsvarota reģionālā attīstība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lv-LV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Mājokļi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AEDC516-863E-4B16-A006-433A0D2545C2}"/>
              </a:ext>
            </a:extLst>
          </p:cNvPr>
          <p:cNvGrpSpPr/>
          <p:nvPr/>
        </p:nvGrpSpPr>
        <p:grpSpPr>
          <a:xfrm>
            <a:off x="369306" y="1961762"/>
            <a:ext cx="2937088" cy="1659485"/>
            <a:chOff x="332936" y="2627766"/>
            <a:chExt cx="2937088" cy="1659485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59CA308-112D-4CD4-9BA4-A655754FC32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200" b="1" noProof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Stipras ģimenes veseli un aktīvi cilvēki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F0F6C1F-E64D-41A3-8C1D-0DB849B11E5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lv-LV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Uz cilvēku centrēta veselības aprūpe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lv-LV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Psiholoģiskā un emocionālā labklājība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lv-LV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Stipras ģimenes paaudzēs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lv-LV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Sociālā iekļaušana</a:t>
              </a:r>
            </a:p>
          </p:txBody>
        </p:sp>
      </p:grpSp>
      <p:sp>
        <p:nvSpPr>
          <p:cNvPr id="43" name="Oval 42">
            <a:extLst>
              <a:ext uri="{FF2B5EF4-FFF2-40B4-BE49-F238E27FC236}">
                <a16:creationId xmlns:a16="http://schemas.microsoft.com/office/drawing/2014/main" id="{ECFF07CA-E7C1-41CD-AA76-19CDBA076E52}"/>
              </a:ext>
            </a:extLst>
          </p:cNvPr>
          <p:cNvSpPr/>
          <p:nvPr/>
        </p:nvSpPr>
        <p:spPr>
          <a:xfrm>
            <a:off x="5624582" y="3648621"/>
            <a:ext cx="999985" cy="99998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9411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</p:txBody>
      </p:sp>
      <p:sp>
        <p:nvSpPr>
          <p:cNvPr id="69" name="Title 1">
            <a:extLst>
              <a:ext uri="{FF2B5EF4-FFF2-40B4-BE49-F238E27FC236}">
                <a16:creationId xmlns:a16="http://schemas.microsoft.com/office/drawing/2014/main" id="{BB6227DE-8315-4F45-BC90-C57C3A1B596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3575001" cy="5520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altLang="en-U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NAP2027 IETVARS </a:t>
            </a:r>
          </a:p>
        </p:txBody>
      </p:sp>
      <p:pic>
        <p:nvPicPr>
          <p:cNvPr id="70" name="Picture 69" descr="1.prior-sark">
            <a:extLst>
              <a:ext uri="{FF2B5EF4-FFF2-40B4-BE49-F238E27FC236}">
                <a16:creationId xmlns:a16="http://schemas.microsoft.com/office/drawing/2014/main" id="{E7727B0A-B218-2745-8320-FF41CDB9336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49542">
            <a:off x="4515881" y="2005420"/>
            <a:ext cx="941035" cy="830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Picture 70" descr="2.prior-sark">
            <a:extLst>
              <a:ext uri="{FF2B5EF4-FFF2-40B4-BE49-F238E27FC236}">
                <a16:creationId xmlns:a16="http://schemas.microsoft.com/office/drawing/2014/main" id="{AEBDE5AD-4E68-1C43-B6F6-41F7DBD9C19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49542">
            <a:off x="3897020" y="3693215"/>
            <a:ext cx="846185" cy="91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Picture 71" descr="3prior-sark">
            <a:extLst>
              <a:ext uri="{FF2B5EF4-FFF2-40B4-BE49-F238E27FC236}">
                <a16:creationId xmlns:a16="http://schemas.microsoft.com/office/drawing/2014/main" id="{9C647016-B662-DC4E-AD5E-E84EA32AEB66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49542">
            <a:off x="4457925" y="5480819"/>
            <a:ext cx="854658" cy="79841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Picture 74" descr="6prior-sark">
            <a:extLst>
              <a:ext uri="{FF2B5EF4-FFF2-40B4-BE49-F238E27FC236}">
                <a16:creationId xmlns:a16="http://schemas.microsoft.com/office/drawing/2014/main" id="{24D95088-3063-EE40-A5F3-7FC48850E7B8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49542">
            <a:off x="6991618" y="5566083"/>
            <a:ext cx="709078" cy="706671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Picture 82" descr="5prior-sark">
            <a:extLst>
              <a:ext uri="{FF2B5EF4-FFF2-40B4-BE49-F238E27FC236}">
                <a16:creationId xmlns:a16="http://schemas.microsoft.com/office/drawing/2014/main" id="{38690CAC-8C4B-6245-B40F-5BB729CD21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49542">
            <a:off x="7494777" y="3767575"/>
            <a:ext cx="860043" cy="830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Picture 83" descr="4.prior-sark">
            <a:extLst>
              <a:ext uri="{FF2B5EF4-FFF2-40B4-BE49-F238E27FC236}">
                <a16:creationId xmlns:a16="http://schemas.microsoft.com/office/drawing/2014/main" id="{BA94775A-4D8E-764B-8A4E-8C0674BE9A2E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49542">
            <a:off x="6868017" y="1968028"/>
            <a:ext cx="860043" cy="84516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5" name="Group 44">
            <a:extLst>
              <a:ext uri="{FF2B5EF4-FFF2-40B4-BE49-F238E27FC236}">
                <a16:creationId xmlns:a16="http://schemas.microsoft.com/office/drawing/2014/main" id="{FF677663-0C7D-FA43-8FB6-45BCBCE50890}"/>
              </a:ext>
            </a:extLst>
          </p:cNvPr>
          <p:cNvGrpSpPr/>
          <p:nvPr/>
        </p:nvGrpSpPr>
        <p:grpSpPr>
          <a:xfrm rot="568725">
            <a:off x="4781727" y="2856626"/>
            <a:ext cx="2729367" cy="2638214"/>
            <a:chOff x="3933825" y="1367090"/>
            <a:chExt cx="4324350" cy="4324350"/>
          </a:xfrm>
          <a:solidFill>
            <a:srgbClr val="941100"/>
          </a:solidFill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C3B68093-DA60-414E-B6A7-062B51C2D39D}"/>
                </a:ext>
              </a:extLst>
            </p:cNvPr>
            <p:cNvGrpSpPr/>
            <p:nvPr/>
          </p:nvGrpSpPr>
          <p:grpSpPr>
            <a:xfrm>
              <a:off x="3933825" y="1367090"/>
              <a:ext cx="4324350" cy="4324350"/>
              <a:chOff x="916854" y="2017279"/>
              <a:chExt cx="2697163" cy="2433638"/>
            </a:xfrm>
            <a:grpFill/>
          </p:grpSpPr>
          <p:sp>
            <p:nvSpPr>
              <p:cNvPr id="76" name="Freeform 527">
                <a:extLst>
                  <a:ext uri="{FF2B5EF4-FFF2-40B4-BE49-F238E27FC236}">
                    <a16:creationId xmlns:a16="http://schemas.microsoft.com/office/drawing/2014/main" id="{CCE50F15-6860-BC47-B3F2-DFA887439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854" y="2017279"/>
                <a:ext cx="1546225" cy="1754188"/>
              </a:xfrm>
              <a:custGeom>
                <a:avLst/>
                <a:gdLst>
                  <a:gd name="T0" fmla="*/ 1412 w 2717"/>
                  <a:gd name="T1" fmla="*/ 2764 h 3417"/>
                  <a:gd name="T2" fmla="*/ 1335 w 2717"/>
                  <a:gd name="T3" fmla="*/ 2371 h 3417"/>
                  <a:gd name="T4" fmla="*/ 2353 w 2717"/>
                  <a:gd name="T5" fmla="*/ 1335 h 3417"/>
                  <a:gd name="T6" fmla="*/ 2717 w 2717"/>
                  <a:gd name="T7" fmla="*/ 663 h 3417"/>
                  <a:gd name="T8" fmla="*/ 2354 w 2717"/>
                  <a:gd name="T9" fmla="*/ 0 h 3417"/>
                  <a:gd name="T10" fmla="*/ 0 w 2717"/>
                  <a:gd name="T11" fmla="*/ 2371 h 3417"/>
                  <a:gd name="T12" fmla="*/ 242 w 2717"/>
                  <a:gd name="T13" fmla="*/ 3417 h 3417"/>
                  <a:gd name="T14" fmla="*/ 626 w 2717"/>
                  <a:gd name="T15" fmla="*/ 2785 h 3417"/>
                  <a:gd name="T16" fmla="*/ 1412 w 2717"/>
                  <a:gd name="T17" fmla="*/ 2764 h 3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17" h="3417">
                    <a:moveTo>
                      <a:pt x="1412" y="2764"/>
                    </a:moveTo>
                    <a:cubicBezTo>
                      <a:pt x="1362" y="2643"/>
                      <a:pt x="1335" y="2510"/>
                      <a:pt x="1335" y="2371"/>
                    </a:cubicBezTo>
                    <a:cubicBezTo>
                      <a:pt x="1335" y="1805"/>
                      <a:pt x="1789" y="1345"/>
                      <a:pt x="2353" y="1335"/>
                    </a:cubicBezTo>
                    <a:lnTo>
                      <a:pt x="2717" y="663"/>
                    </a:lnTo>
                    <a:lnTo>
                      <a:pt x="2354" y="0"/>
                    </a:lnTo>
                    <a:cubicBezTo>
                      <a:pt x="1052" y="9"/>
                      <a:pt x="0" y="1067"/>
                      <a:pt x="0" y="2371"/>
                    </a:cubicBezTo>
                    <a:cubicBezTo>
                      <a:pt x="0" y="2746"/>
                      <a:pt x="87" y="3101"/>
                      <a:pt x="242" y="3417"/>
                    </a:cubicBezTo>
                    <a:lnTo>
                      <a:pt x="626" y="2785"/>
                    </a:lnTo>
                    <a:lnTo>
                      <a:pt x="1412" y="276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7" name="Freeform 528">
                <a:extLst>
                  <a:ext uri="{FF2B5EF4-FFF2-40B4-BE49-F238E27FC236}">
                    <a16:creationId xmlns:a16="http://schemas.microsoft.com/office/drawing/2014/main" id="{349F7EA5-5C5F-E647-9AD6-6C20597E14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7667" y="2020454"/>
                <a:ext cx="1276350" cy="1819275"/>
              </a:xfrm>
              <a:custGeom>
                <a:avLst/>
                <a:gdLst>
                  <a:gd name="T0" fmla="*/ 0 w 2244"/>
                  <a:gd name="T1" fmla="*/ 1339 h 3548"/>
                  <a:gd name="T2" fmla="*/ 909 w 2244"/>
                  <a:gd name="T3" fmla="*/ 2367 h 3548"/>
                  <a:gd name="T4" fmla="*/ 768 w 2244"/>
                  <a:gd name="T5" fmla="*/ 2889 h 3548"/>
                  <a:gd name="T6" fmla="*/ 1161 w 2244"/>
                  <a:gd name="T7" fmla="*/ 3531 h 3548"/>
                  <a:gd name="T8" fmla="*/ 1929 w 2244"/>
                  <a:gd name="T9" fmla="*/ 3548 h 3548"/>
                  <a:gd name="T10" fmla="*/ 2244 w 2244"/>
                  <a:gd name="T11" fmla="*/ 2367 h 3548"/>
                  <a:gd name="T12" fmla="*/ 8 w 2244"/>
                  <a:gd name="T13" fmla="*/ 0 h 3548"/>
                  <a:gd name="T14" fmla="*/ 369 w 2244"/>
                  <a:gd name="T15" fmla="*/ 659 h 3548"/>
                  <a:gd name="T16" fmla="*/ 0 w 2244"/>
                  <a:gd name="T17" fmla="*/ 1339 h 3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44" h="3548">
                    <a:moveTo>
                      <a:pt x="0" y="1339"/>
                    </a:moveTo>
                    <a:cubicBezTo>
                      <a:pt x="512" y="1402"/>
                      <a:pt x="909" y="1838"/>
                      <a:pt x="909" y="2367"/>
                    </a:cubicBezTo>
                    <a:cubicBezTo>
                      <a:pt x="909" y="2558"/>
                      <a:pt x="857" y="2736"/>
                      <a:pt x="768" y="2889"/>
                    </a:cubicBezTo>
                    <a:lnTo>
                      <a:pt x="1161" y="3531"/>
                    </a:lnTo>
                    <a:lnTo>
                      <a:pt x="1929" y="3548"/>
                    </a:lnTo>
                    <a:cubicBezTo>
                      <a:pt x="2129" y="3200"/>
                      <a:pt x="2244" y="2797"/>
                      <a:pt x="2244" y="2367"/>
                    </a:cubicBezTo>
                    <a:cubicBezTo>
                      <a:pt x="2244" y="1103"/>
                      <a:pt x="1254" y="70"/>
                      <a:pt x="8" y="0"/>
                    </a:cubicBezTo>
                    <a:lnTo>
                      <a:pt x="369" y="659"/>
                    </a:lnTo>
                    <a:lnTo>
                      <a:pt x="0" y="133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8" name="Freeform 529">
                <a:extLst>
                  <a:ext uri="{FF2B5EF4-FFF2-40B4-BE49-F238E27FC236}">
                    <a16:creationId xmlns:a16="http://schemas.microsoft.com/office/drawing/2014/main" id="{EC3D0EAF-62E4-4841-9EED-A42B8861EE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4654" y="3503179"/>
                <a:ext cx="2295525" cy="947738"/>
              </a:xfrm>
              <a:custGeom>
                <a:avLst/>
                <a:gdLst>
                  <a:gd name="T0" fmla="*/ 2870 w 4033"/>
                  <a:gd name="T1" fmla="*/ 119 h 1848"/>
                  <a:gd name="T2" fmla="*/ 2057 w 4033"/>
                  <a:gd name="T3" fmla="*/ 513 h 1848"/>
                  <a:gd name="T4" fmla="*/ 1162 w 4033"/>
                  <a:gd name="T5" fmla="*/ 0 h 1848"/>
                  <a:gd name="T6" fmla="*/ 387 w 4033"/>
                  <a:gd name="T7" fmla="*/ 21 h 1848"/>
                  <a:gd name="T8" fmla="*/ 0 w 4033"/>
                  <a:gd name="T9" fmla="*/ 658 h 1848"/>
                  <a:gd name="T10" fmla="*/ 2057 w 4033"/>
                  <a:gd name="T11" fmla="*/ 1848 h 1848"/>
                  <a:gd name="T12" fmla="*/ 4033 w 4033"/>
                  <a:gd name="T13" fmla="*/ 788 h 1848"/>
                  <a:gd name="T14" fmla="*/ 3270 w 4033"/>
                  <a:gd name="T15" fmla="*/ 771 h 1848"/>
                  <a:gd name="T16" fmla="*/ 2870 w 4033"/>
                  <a:gd name="T17" fmla="*/ 119 h 1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33" h="1848">
                    <a:moveTo>
                      <a:pt x="2870" y="119"/>
                    </a:moveTo>
                    <a:cubicBezTo>
                      <a:pt x="2680" y="359"/>
                      <a:pt x="2387" y="513"/>
                      <a:pt x="2057" y="513"/>
                    </a:cubicBezTo>
                    <a:cubicBezTo>
                      <a:pt x="1675" y="513"/>
                      <a:pt x="1342" y="307"/>
                      <a:pt x="1162" y="0"/>
                    </a:cubicBezTo>
                    <a:lnTo>
                      <a:pt x="387" y="21"/>
                    </a:lnTo>
                    <a:lnTo>
                      <a:pt x="0" y="658"/>
                    </a:lnTo>
                    <a:cubicBezTo>
                      <a:pt x="410" y="1369"/>
                      <a:pt x="1177" y="1848"/>
                      <a:pt x="2057" y="1848"/>
                    </a:cubicBezTo>
                    <a:cubicBezTo>
                      <a:pt x="2882" y="1848"/>
                      <a:pt x="3608" y="1427"/>
                      <a:pt x="4033" y="788"/>
                    </a:cubicBezTo>
                    <a:lnTo>
                      <a:pt x="3270" y="771"/>
                    </a:lnTo>
                    <a:lnTo>
                      <a:pt x="2870" y="1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9" name="Freeform: Shape 27">
              <a:extLst>
                <a:ext uri="{FF2B5EF4-FFF2-40B4-BE49-F238E27FC236}">
                  <a16:creationId xmlns:a16="http://schemas.microsoft.com/office/drawing/2014/main" id="{D615B5AE-439D-304B-9462-EFE20A7C08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3826" y="1367090"/>
              <a:ext cx="2280129" cy="3117030"/>
            </a:xfrm>
            <a:custGeom>
              <a:avLst/>
              <a:gdLst>
                <a:gd name="connsiteX0" fmla="*/ 2147846 w 2280129"/>
                <a:gd name="connsiteY0" fmla="*/ 0 h 3117030"/>
                <a:gd name="connsiteX1" fmla="*/ 2280129 w 2280129"/>
                <a:gd name="connsiteY1" fmla="*/ 241552 h 3117030"/>
                <a:gd name="connsiteX2" fmla="*/ 2162176 w 2280129"/>
                <a:gd name="connsiteY2" fmla="*/ 235596 h 3117030"/>
                <a:gd name="connsiteX3" fmla="*/ 235596 w 2280129"/>
                <a:gd name="connsiteY3" fmla="*/ 2162176 h 3117030"/>
                <a:gd name="connsiteX4" fmla="*/ 322212 w 2280129"/>
                <a:gd name="connsiteY4" fmla="*/ 2735082 h 3117030"/>
                <a:gd name="connsiteX5" fmla="*/ 371345 w 2280129"/>
                <a:gd name="connsiteY5" fmla="*/ 2869326 h 3117030"/>
                <a:gd name="connsiteX6" fmla="*/ 220807 w 2280129"/>
                <a:gd name="connsiteY6" fmla="*/ 3117030 h 3117030"/>
                <a:gd name="connsiteX7" fmla="*/ 0 w 2280129"/>
                <a:gd name="connsiteY7" fmla="*/ 2162856 h 3117030"/>
                <a:gd name="connsiteX8" fmla="*/ 2147846 w 2280129"/>
                <a:gd name="connsiteY8" fmla="*/ 0 h 3117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0129" h="3117030">
                  <a:moveTo>
                    <a:pt x="2147846" y="0"/>
                  </a:moveTo>
                  <a:lnTo>
                    <a:pt x="2280129" y="241552"/>
                  </a:lnTo>
                  <a:lnTo>
                    <a:pt x="2162176" y="235596"/>
                  </a:lnTo>
                  <a:cubicBezTo>
                    <a:pt x="1098155" y="235596"/>
                    <a:pt x="235596" y="1098155"/>
                    <a:pt x="235596" y="2162176"/>
                  </a:cubicBezTo>
                  <a:cubicBezTo>
                    <a:pt x="235596" y="2361680"/>
                    <a:pt x="265921" y="2554101"/>
                    <a:pt x="322212" y="2735082"/>
                  </a:cubicBezTo>
                  <a:lnTo>
                    <a:pt x="371345" y="2869326"/>
                  </a:lnTo>
                  <a:lnTo>
                    <a:pt x="220807" y="3117030"/>
                  </a:lnTo>
                  <a:cubicBezTo>
                    <a:pt x="79381" y="2828771"/>
                    <a:pt x="0" y="2504936"/>
                    <a:pt x="0" y="2162856"/>
                  </a:cubicBezTo>
                  <a:cubicBezTo>
                    <a:pt x="0" y="973331"/>
                    <a:pt x="959870" y="8210"/>
                    <a:pt x="214784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3" name="Freeform: Shape 28">
              <a:extLst>
                <a:ext uri="{FF2B5EF4-FFF2-40B4-BE49-F238E27FC236}">
                  <a16:creationId xmlns:a16="http://schemas.microsoft.com/office/drawing/2014/main" id="{6DCCB997-A85B-9840-A7F4-709699FE62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9104" y="1372732"/>
              <a:ext cx="2039071" cy="3232684"/>
            </a:xfrm>
            <a:custGeom>
              <a:avLst/>
              <a:gdLst>
                <a:gd name="connsiteX0" fmla="*/ 0 w 2039071"/>
                <a:gd name="connsiteY0" fmla="*/ 0 h 3232684"/>
                <a:gd name="connsiteX1" fmla="*/ 2039071 w 2039071"/>
                <a:gd name="connsiteY1" fmla="*/ 2156641 h 3232684"/>
                <a:gd name="connsiteX2" fmla="*/ 1751814 w 2039071"/>
                <a:gd name="connsiteY2" fmla="*/ 3232684 h 3232684"/>
                <a:gd name="connsiteX3" fmla="*/ 1478736 w 2039071"/>
                <a:gd name="connsiteY3" fmla="*/ 3226645 h 3232684"/>
                <a:gd name="connsiteX4" fmla="*/ 1570950 w 2039071"/>
                <a:gd name="connsiteY4" fmla="*/ 3074857 h 3232684"/>
                <a:gd name="connsiteX5" fmla="*/ 1803477 w 2039071"/>
                <a:gd name="connsiteY5" fmla="*/ 2156534 h 3232684"/>
                <a:gd name="connsiteX6" fmla="*/ 265170 w 2039071"/>
                <a:gd name="connsiteY6" fmla="*/ 269095 h 3232684"/>
                <a:gd name="connsiteX7" fmla="*/ 136797 w 2039071"/>
                <a:gd name="connsiteY7" fmla="*/ 249503 h 3232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39071" h="3232684">
                  <a:moveTo>
                    <a:pt x="0" y="0"/>
                  </a:moveTo>
                  <a:cubicBezTo>
                    <a:pt x="1136262" y="63779"/>
                    <a:pt x="2039071" y="1004975"/>
                    <a:pt x="2039071" y="2156641"/>
                  </a:cubicBezTo>
                  <a:cubicBezTo>
                    <a:pt x="2039071" y="2548427"/>
                    <a:pt x="1934199" y="2915611"/>
                    <a:pt x="1751814" y="3232684"/>
                  </a:cubicBezTo>
                  <a:lnTo>
                    <a:pt x="1478736" y="3226645"/>
                  </a:lnTo>
                  <a:lnTo>
                    <a:pt x="1570950" y="3074857"/>
                  </a:lnTo>
                  <a:cubicBezTo>
                    <a:pt x="1719243" y="2801873"/>
                    <a:pt x="1803477" y="2489041"/>
                    <a:pt x="1803477" y="2156534"/>
                  </a:cubicBezTo>
                  <a:cubicBezTo>
                    <a:pt x="1803477" y="1225516"/>
                    <a:pt x="1143081" y="448742"/>
                    <a:pt x="265170" y="269095"/>
                  </a:cubicBezTo>
                  <a:lnTo>
                    <a:pt x="136797" y="24950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4" name="Freeform: Shape 29">
              <a:extLst>
                <a:ext uri="{FF2B5EF4-FFF2-40B4-BE49-F238E27FC236}">
                  <a16:creationId xmlns:a16="http://schemas.microsoft.com/office/drawing/2014/main" id="{27D69734-4669-214C-843C-7F0ECBEC1C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8891" y="4368643"/>
              <a:ext cx="3680405" cy="1322797"/>
            </a:xfrm>
            <a:custGeom>
              <a:avLst/>
              <a:gdLst>
                <a:gd name="connsiteX0" fmla="*/ 145028 w 3680405"/>
                <a:gd name="connsiteY0" fmla="*/ 0 h 1322797"/>
                <a:gd name="connsiteX1" fmla="*/ 183058 w 3680405"/>
                <a:gd name="connsiteY1" fmla="*/ 78946 h 1322797"/>
                <a:gd name="connsiteX2" fmla="*/ 1877110 w 3680405"/>
                <a:gd name="connsiteY2" fmla="*/ 1087203 h 1322797"/>
                <a:gd name="connsiteX3" fmla="*/ 3363753 w 3680405"/>
                <a:gd name="connsiteY3" fmla="*/ 386107 h 1322797"/>
                <a:gd name="connsiteX4" fmla="*/ 3390461 w 3680405"/>
                <a:gd name="connsiteY4" fmla="*/ 350391 h 1322797"/>
                <a:gd name="connsiteX5" fmla="*/ 3680405 w 3680405"/>
                <a:gd name="connsiteY5" fmla="*/ 356842 h 1322797"/>
                <a:gd name="connsiteX6" fmla="*/ 1877162 w 3680405"/>
                <a:gd name="connsiteY6" fmla="*/ 1322797 h 1322797"/>
                <a:gd name="connsiteX7" fmla="*/ 0 w 3680405"/>
                <a:gd name="connsiteY7" fmla="*/ 238376 h 1322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80405" h="1322797">
                  <a:moveTo>
                    <a:pt x="145028" y="0"/>
                  </a:moveTo>
                  <a:lnTo>
                    <a:pt x="183058" y="78946"/>
                  </a:lnTo>
                  <a:cubicBezTo>
                    <a:pt x="509304" y="679509"/>
                    <a:pt x="1145596" y="1087203"/>
                    <a:pt x="1877110" y="1087203"/>
                  </a:cubicBezTo>
                  <a:cubicBezTo>
                    <a:pt x="2475622" y="1087203"/>
                    <a:pt x="3010390" y="814284"/>
                    <a:pt x="3363753" y="386107"/>
                  </a:cubicBezTo>
                  <a:lnTo>
                    <a:pt x="3390461" y="350391"/>
                  </a:lnTo>
                  <a:lnTo>
                    <a:pt x="3680405" y="356842"/>
                  </a:lnTo>
                  <a:cubicBezTo>
                    <a:pt x="3292562" y="939149"/>
                    <a:pt x="2630034" y="1322797"/>
                    <a:pt x="1877162" y="1322797"/>
                  </a:cubicBezTo>
                  <a:cubicBezTo>
                    <a:pt x="1074098" y="1322797"/>
                    <a:pt x="374155" y="886295"/>
                    <a:pt x="0" y="23837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DA7146AD-39E1-0D4E-A9F8-90E6D9B5F988}"/>
              </a:ext>
            </a:extLst>
          </p:cNvPr>
          <p:cNvSpPr txBox="1"/>
          <p:nvPr/>
        </p:nvSpPr>
        <p:spPr>
          <a:xfrm rot="18900000">
            <a:off x="4501398" y="3311829"/>
            <a:ext cx="1908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pc="16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IESPĒJU VIENLĪDZĪBA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190FC5A-94FF-694A-8BD1-46088DBF723A}"/>
              </a:ext>
            </a:extLst>
          </p:cNvPr>
          <p:cNvSpPr txBox="1"/>
          <p:nvPr/>
        </p:nvSpPr>
        <p:spPr>
          <a:xfrm>
            <a:off x="2754367" y="7412600"/>
            <a:ext cx="1834404" cy="461665"/>
          </a:xfrm>
          <a:prstGeom prst="rect">
            <a:avLst/>
          </a:prstGeom>
          <a:solidFill>
            <a:srgbClr val="9411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spc="16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SOCIĀLĀ UZTICĒŠANĀS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6BBCEEA-B550-5847-8D7C-F0213EB1EDEC}"/>
              </a:ext>
            </a:extLst>
          </p:cNvPr>
          <p:cNvSpPr txBox="1"/>
          <p:nvPr/>
        </p:nvSpPr>
        <p:spPr>
          <a:xfrm rot="3860610">
            <a:off x="5921584" y="3648460"/>
            <a:ext cx="2054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pc="16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PRODUKTIVITĀTE</a:t>
            </a:r>
          </a:p>
          <a:p>
            <a:pPr algn="ctr"/>
            <a:r>
              <a:rPr lang="en-US" sz="1200" b="1" spc="16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UN IEN</a:t>
            </a:r>
            <a:r>
              <a:rPr lang="lv-LV" sz="1200" b="1" spc="16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Ā</a:t>
            </a:r>
            <a:r>
              <a:rPr lang="en-US" sz="1200" b="1" spc="16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KUMI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60C5819-ACBC-1C41-BA41-B3BE22AFD953}"/>
              </a:ext>
            </a:extLst>
          </p:cNvPr>
          <p:cNvSpPr txBox="1"/>
          <p:nvPr/>
        </p:nvSpPr>
        <p:spPr>
          <a:xfrm>
            <a:off x="5231074" y="4799763"/>
            <a:ext cx="1570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16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SOCIĀLĀ UZTICĒŠANĀS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BB3FA962-F238-FD40-B2B6-C134F6746D49}"/>
              </a:ext>
            </a:extLst>
          </p:cNvPr>
          <p:cNvCxnSpPr>
            <a:cxnSpLocks/>
            <a:stCxn id="89" idx="1"/>
            <a:endCxn id="88" idx="3"/>
          </p:cNvCxnSpPr>
          <p:nvPr/>
        </p:nvCxnSpPr>
        <p:spPr>
          <a:xfrm flipH="1">
            <a:off x="10083264" y="1308741"/>
            <a:ext cx="184785" cy="7412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AutoShape 121">
            <a:extLst>
              <a:ext uri="{FF2B5EF4-FFF2-40B4-BE49-F238E27FC236}">
                <a16:creationId xmlns:a16="http://schemas.microsoft.com/office/drawing/2014/main" id="{31F3482B-3ACD-2C49-9CB5-0A03DFDCC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6414" y="1047797"/>
            <a:ext cx="1780639" cy="517968"/>
          </a:xfrm>
          <a:prstGeom prst="flowChartAlternateProcess">
            <a:avLst/>
          </a:prstGeom>
          <a:solidFill>
            <a:srgbClr val="941100"/>
          </a:solidFill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63500" dist="29783" dir="3885598" algn="ctr" rotWithShape="0">
              <a:srgbClr val="4E6128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lv-LV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STRATĒĢISKIE MĒRĶI</a:t>
            </a:r>
            <a:endParaRPr lang="en-US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8" name="Rectangle: Rounded Corners 343">
            <a:extLst>
              <a:ext uri="{FF2B5EF4-FFF2-40B4-BE49-F238E27FC236}">
                <a16:creationId xmlns:a16="http://schemas.microsoft.com/office/drawing/2014/main" id="{1087F53F-0EFB-ED4E-BE54-3B9A9E0CC5AE}"/>
              </a:ext>
            </a:extLst>
          </p:cNvPr>
          <p:cNvSpPr/>
          <p:nvPr/>
        </p:nvSpPr>
        <p:spPr>
          <a:xfrm>
            <a:off x="8302626" y="1057169"/>
            <a:ext cx="1780638" cy="517968"/>
          </a:xfrm>
          <a:prstGeom prst="round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Prioritātes</a:t>
            </a:r>
          </a:p>
        </p:txBody>
      </p:sp>
      <p:sp>
        <p:nvSpPr>
          <p:cNvPr id="89" name="Rectangle: Rounded Corners 342">
            <a:extLst>
              <a:ext uri="{FF2B5EF4-FFF2-40B4-BE49-F238E27FC236}">
                <a16:creationId xmlns:a16="http://schemas.microsoft.com/office/drawing/2014/main" id="{B495B058-615D-9B41-907E-17C7A6DF70F0}"/>
              </a:ext>
            </a:extLst>
          </p:cNvPr>
          <p:cNvSpPr/>
          <p:nvPr/>
        </p:nvSpPr>
        <p:spPr>
          <a:xfrm>
            <a:off x="10268049" y="1049757"/>
            <a:ext cx="1780638" cy="517968"/>
          </a:xfrm>
          <a:prstGeom prst="round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Rīcības virzieni</a:t>
            </a:r>
          </a:p>
        </p:txBody>
      </p:sp>
      <p:sp>
        <p:nvSpPr>
          <p:cNvPr id="90" name="Rectangle: Rounded Corners 342">
            <a:extLst>
              <a:ext uri="{FF2B5EF4-FFF2-40B4-BE49-F238E27FC236}">
                <a16:creationId xmlns:a16="http://schemas.microsoft.com/office/drawing/2014/main" id="{63432997-E4E1-0A48-8172-7DD1DD3FEAC4}"/>
              </a:ext>
            </a:extLst>
          </p:cNvPr>
          <p:cNvSpPr/>
          <p:nvPr/>
        </p:nvSpPr>
        <p:spPr>
          <a:xfrm>
            <a:off x="3843944" y="1023161"/>
            <a:ext cx="2067271" cy="539556"/>
          </a:xfrm>
          <a:prstGeom prst="roundRect">
            <a:avLst/>
          </a:prstGeom>
          <a:solidFill>
            <a:schemeClr val="bg2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400" b="1" dirty="0">
                <a:solidFill>
                  <a:srgbClr val="9411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VADMOTĪVS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3061470E-F70D-4E49-8E0E-A3D79D941D96}"/>
              </a:ext>
            </a:extLst>
          </p:cNvPr>
          <p:cNvCxnSpPr>
            <a:cxnSpLocks/>
            <a:stCxn id="88" idx="1"/>
            <a:endCxn id="87" idx="3"/>
          </p:cNvCxnSpPr>
          <p:nvPr/>
        </p:nvCxnSpPr>
        <p:spPr>
          <a:xfrm flipH="1" flipV="1">
            <a:off x="8127053" y="1306781"/>
            <a:ext cx="175573" cy="9372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Brace 4">
            <a:extLst>
              <a:ext uri="{FF2B5EF4-FFF2-40B4-BE49-F238E27FC236}">
                <a16:creationId xmlns:a16="http://schemas.microsoft.com/office/drawing/2014/main" id="{4EAEF266-8B42-7948-ACA7-A51E8B8D6387}"/>
              </a:ext>
            </a:extLst>
          </p:cNvPr>
          <p:cNvSpPr/>
          <p:nvPr/>
        </p:nvSpPr>
        <p:spPr>
          <a:xfrm rot="16200000">
            <a:off x="8817892" y="-2065211"/>
            <a:ext cx="609214" cy="5952688"/>
          </a:xfrm>
          <a:prstGeom prst="rightBrace">
            <a:avLst>
              <a:gd name="adj1" fmla="val 54676"/>
              <a:gd name="adj2" fmla="val 50461"/>
            </a:avLst>
          </a:prstGeom>
          <a:ln w="28575">
            <a:solidFill>
              <a:srgbClr val="941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AD39D32-8FD4-074B-A1D4-C2D6E3484C01}"/>
              </a:ext>
            </a:extLst>
          </p:cNvPr>
          <p:cNvSpPr/>
          <p:nvPr/>
        </p:nvSpPr>
        <p:spPr>
          <a:xfrm>
            <a:off x="7149762" y="83279"/>
            <a:ext cx="3643482" cy="439661"/>
          </a:xfrm>
          <a:prstGeom prst="roundRect">
            <a:avLst/>
          </a:prstGeom>
          <a:noFill/>
          <a:ln>
            <a:solidFill>
              <a:srgbClr val="941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3D525D8-E1B1-2941-8A74-36AFC5A8841F}"/>
              </a:ext>
            </a:extLst>
          </p:cNvPr>
          <p:cNvSpPr txBox="1"/>
          <p:nvPr/>
        </p:nvSpPr>
        <p:spPr>
          <a:xfrm>
            <a:off x="7772517" y="173700"/>
            <a:ext cx="24000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OPERACIONĀLĀ DAĻA</a:t>
            </a:r>
          </a:p>
        </p:txBody>
      </p:sp>
    </p:spTree>
    <p:extLst>
      <p:ext uri="{BB962C8B-B14F-4D97-AF65-F5344CB8AC3E}">
        <p14:creationId xmlns:p14="http://schemas.microsoft.com/office/powerpoint/2010/main" val="3439178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/>
          <p:cNvSpPr txBox="1">
            <a:spLocks/>
          </p:cNvSpPr>
          <p:nvPr/>
        </p:nvSpPr>
        <p:spPr>
          <a:xfrm>
            <a:off x="2387600" y="3752450"/>
            <a:ext cx="7772400" cy="914400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lv-LV"/>
            </a:defPPr>
            <a:lvl1pPr marL="0" algn="l" defTabSz="939575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altLang="lv-LV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 atbildību par Latvijas nākotni!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3700463" y="5053012"/>
            <a:ext cx="4757737" cy="159406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lv-LV"/>
            </a:defPPr>
            <a:lvl1pPr marL="0" algn="ctr" defTabSz="939575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lv-LV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www.pkc.gov.lv</a:t>
            </a:r>
            <a:r>
              <a:rPr lang="lv-LV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/nap2027</a:t>
            </a:r>
          </a:p>
          <a:p>
            <a:pPr>
              <a:defRPr/>
            </a:pPr>
            <a:r>
              <a:rPr lang="lv-LV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</a:t>
            </a:r>
            <a:r>
              <a:rPr lang="lv-LV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Lvnakotne</a:t>
            </a:r>
            <a:endParaRPr lang="lv-LV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endParaRPr lang="lv-LV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lv-LV" sz="2000" b="1" dirty="0">
                <a:solidFill>
                  <a:srgbClr val="C00000"/>
                </a:solidFill>
              </a:rPr>
              <a:t>NAP2027@pkc.mk.gov.lv</a:t>
            </a:r>
            <a:endParaRPr lang="lv-LV" sz="2000" dirty="0">
              <a:solidFill>
                <a:schemeClr val="bg2">
                  <a:lumMod val="2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endParaRPr lang="lv-LV" sz="2000" dirty="0">
              <a:solidFill>
                <a:schemeClr val="bg2">
                  <a:lumMod val="2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endParaRPr lang="lv-LV" sz="2000" dirty="0">
              <a:solidFill>
                <a:schemeClr val="bg2">
                  <a:lumMod val="2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endParaRPr lang="lv-LV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lv-LV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072" y="0"/>
            <a:ext cx="4134517" cy="1772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67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EE110-EAB5-EA44-B82F-C46835ADB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Saturs šodien</a:t>
            </a:r>
            <a:endParaRPr lang="en-US" sz="28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40B719-D397-5F41-96EA-8D1E232E2447}"/>
              </a:ext>
            </a:extLst>
          </p:cNvPr>
          <p:cNvSpPr txBox="1"/>
          <p:nvPr/>
        </p:nvSpPr>
        <p:spPr>
          <a:xfrm>
            <a:off x="838200" y="2014330"/>
            <a:ext cx="1029362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NAP2027 fundamentālo pārmaiņu virzieni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NAP2027 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stratēģiskie mērķi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NAP2027 v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admotīvs</a:t>
            </a: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Fokusa grupu kopsavilkums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NAP2027 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projektu </a:t>
            </a:r>
            <a:r>
              <a:rPr lang="lv-LV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atlase</a:t>
            </a: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492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1C7359CC-78C0-914B-BD07-1DD01ABA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altLang="en-US" sz="2800" b="1" dirty="0">
                <a:solidFill>
                  <a:srgbClr val="9D223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NAP2027 dokumenta struktūra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04C38809-1F15-AB4D-8E5B-2611B9224F5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36600" y="1333500"/>
          <a:ext cx="8509000" cy="5159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3" name="Down Arrow 52">
            <a:extLst>
              <a:ext uri="{FF2B5EF4-FFF2-40B4-BE49-F238E27FC236}">
                <a16:creationId xmlns:a16="http://schemas.microsoft.com/office/drawing/2014/main" id="{70409252-BAF6-2C4C-9D7E-B79EA14EF984}"/>
              </a:ext>
            </a:extLst>
          </p:cNvPr>
          <p:cNvSpPr/>
          <p:nvPr/>
        </p:nvSpPr>
        <p:spPr>
          <a:xfrm>
            <a:off x="9738090" y="2576110"/>
            <a:ext cx="1160292" cy="3654803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4" name="Down Arrow 53">
            <a:extLst>
              <a:ext uri="{FF2B5EF4-FFF2-40B4-BE49-F238E27FC236}">
                <a16:creationId xmlns:a16="http://schemas.microsoft.com/office/drawing/2014/main" id="{595E47EA-B59D-D141-BAB3-C983A4209593}"/>
              </a:ext>
            </a:extLst>
          </p:cNvPr>
          <p:cNvSpPr/>
          <p:nvPr/>
        </p:nvSpPr>
        <p:spPr>
          <a:xfrm>
            <a:off x="9731701" y="627071"/>
            <a:ext cx="1260151" cy="1905788"/>
          </a:xfrm>
          <a:prstGeom prst="downArrow">
            <a:avLst>
              <a:gd name="adj1" fmla="val 50000"/>
              <a:gd name="adj2" fmla="val 48448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5" name="Text Box 23">
            <a:extLst>
              <a:ext uri="{FF2B5EF4-FFF2-40B4-BE49-F238E27FC236}">
                <a16:creationId xmlns:a16="http://schemas.microsoft.com/office/drawing/2014/main" id="{094144D8-B8DA-BD46-AA51-67767D2B77A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941180" y="3898679"/>
            <a:ext cx="27541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lv-LV" alt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Operacionālā daļa</a:t>
            </a:r>
          </a:p>
        </p:txBody>
      </p:sp>
      <p:sp>
        <p:nvSpPr>
          <p:cNvPr id="56" name="Text Box 21">
            <a:extLst>
              <a:ext uri="{FF2B5EF4-FFF2-40B4-BE49-F238E27FC236}">
                <a16:creationId xmlns:a16="http://schemas.microsoft.com/office/drawing/2014/main" id="{FC860D29-E69D-C34E-8179-38D643575EA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9519306" y="1334778"/>
            <a:ext cx="17283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lv-LV" alt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Vīzijas daļa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4197FCC-EAC8-4C48-AD08-6F438C788E83}"/>
              </a:ext>
            </a:extLst>
          </p:cNvPr>
          <p:cNvCxnSpPr>
            <a:cxnSpLocks/>
          </p:cNvCxnSpPr>
          <p:nvPr/>
        </p:nvCxnSpPr>
        <p:spPr>
          <a:xfrm>
            <a:off x="301262" y="2532859"/>
            <a:ext cx="11589475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0985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4A4BC-818D-4651-BBB5-AFA4F189F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200" b="1" cap="all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Fundamentālo pārmaiņu virzieni </a:t>
            </a:r>
            <a:endParaRPr lang="lv-LV" sz="2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1FBA2-089F-4604-9BEF-22EADDAC2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1806" y="1600201"/>
            <a:ext cx="9300593" cy="452596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Iekļaujoša sabiedrība kā priekšnoteikums iespēju vienlīdzībai, saliedētības un uzticēšanās vairošanai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Klimata pārmaiņu politikas un aprites ekonomikas radīto iespēju izmantošana dažādās nozarēs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Izglītības, zinātnes un kultūras virzošā loma nākotnes sabiedrības un ekonomikas izaugsmei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Uzņēmumu pāreja no darbaspēka izmaksu priekšrocībām uz zināšanu priekšrocībām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Ienākumu pārdale un </a:t>
            </a:r>
            <a:r>
              <a:rPr lang="lv-LV" sz="2000" dirty="0" err="1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motivatori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reģionālās un ienākumu nevienlīdzības mazināšanai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Paradigmas maiņa pārvaldības procesos, vairojot uzticēšanos un līdzdarbību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Sabiedrības uzticēšanās tiesiskumam – ātrai un taisnīgai tiesībaizsardzības sistēmai</a:t>
            </a:r>
          </a:p>
          <a:p>
            <a:endParaRPr lang="lv-LV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14B4AE-C9D4-482D-8D1B-B53DD8651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lv-LV" altLang="lv-LV" dirty="0"/>
          </a:p>
        </p:txBody>
      </p:sp>
    </p:spTree>
    <p:extLst>
      <p:ext uri="{BB962C8B-B14F-4D97-AF65-F5344CB8AC3E}">
        <p14:creationId xmlns:p14="http://schemas.microsoft.com/office/powerpoint/2010/main" val="112269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200" b="1" cap="all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defRPr sz="2000"/>
            </a:pPr>
            <a:r>
              <a:rPr lang="lv-LV" dirty="0">
                <a:solidFill>
                  <a:srgbClr val="CC0000"/>
                </a:solidFill>
              </a:rPr>
              <a:t>Iekļaujoša sabiedrība kā priekšnoteikums iespēju vienlīdzībai, saliedētības un uzticēšanās vairošanai</a:t>
            </a:r>
          </a:p>
        </p:txBody>
      </p:sp>
      <p:sp>
        <p:nvSpPr>
          <p:cNvPr id="9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281806" y="1600201"/>
            <a:ext cx="9300593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sz="2000"/>
            </a:pPr>
            <a:endParaRPr lang="lv-LV" sz="2000" dirty="0"/>
          </a:p>
          <a:p>
            <a:pPr marL="0" indent="0">
              <a:buNone/>
              <a:defRPr sz="2000"/>
            </a:pPr>
            <a:r>
              <a:rPr lang="lv-LV" sz="2000" dirty="0"/>
              <a:t>Cilvēks, kurš saredz savu lomu un </a:t>
            </a:r>
            <a:r>
              <a:rPr lang="lv-LV" sz="2000" b="1" dirty="0"/>
              <a:t>jūtas novērtēts ģimenē, darbā, kopienā un Latvijas sabiedrībā,</a:t>
            </a:r>
            <a:r>
              <a:rPr lang="lv-LV" sz="2000" dirty="0"/>
              <a:t> spēj iekļauties sabiedrībā un sadarboties.</a:t>
            </a:r>
            <a:endParaRPr lang="lv-LV" dirty="0">
              <a:solidFill>
                <a:srgbClr val="CC0000"/>
              </a:solidFill>
            </a:endParaRPr>
          </a:p>
          <a:p>
            <a:pPr marL="0" indent="0">
              <a:buNone/>
              <a:defRPr sz="2000"/>
            </a:pPr>
            <a:endParaRPr lang="lv-LV" dirty="0">
              <a:solidFill>
                <a:srgbClr val="CC0000"/>
              </a:solidFill>
            </a:endParaRPr>
          </a:p>
          <a:p>
            <a:pPr marL="0" indent="0">
              <a:buNone/>
              <a:defRPr sz="2000"/>
            </a:pPr>
            <a:r>
              <a:rPr lang="lv-LV" sz="2000" dirty="0"/>
              <a:t>Spēja iekļauties atkarīga ne tikai no katra individuālajiem resursiem un iespējām, bet arī no tā, </a:t>
            </a:r>
            <a:r>
              <a:rPr lang="lv-LV" sz="2000" b="1" dirty="0"/>
              <a:t>cik veiksmīgi darbojas institucionālie atbalsta tīkli </a:t>
            </a:r>
            <a:r>
              <a:rPr lang="lv-LV" sz="2000" dirty="0"/>
              <a:t>valstī.</a:t>
            </a:r>
            <a:endParaRPr lang="lv-LV" dirty="0">
              <a:solidFill>
                <a:srgbClr val="CC0000"/>
              </a:solidFill>
            </a:endParaRPr>
          </a:p>
          <a:p>
            <a:pPr marL="0" indent="0">
              <a:buNone/>
              <a:defRPr sz="2000"/>
            </a:pPr>
            <a:endParaRPr lang="lv-LV" dirty="0">
              <a:solidFill>
                <a:srgbClr val="CC0000"/>
              </a:solidFill>
            </a:endParaRPr>
          </a:p>
          <a:p>
            <a:pPr marL="0" indent="0">
              <a:buNone/>
              <a:defRPr sz="2000"/>
            </a:pPr>
            <a:r>
              <a:rPr lang="lv-LV" sz="2000" dirty="0"/>
              <a:t>Cilvēki jūtas labi, ja viņus </a:t>
            </a:r>
            <a:r>
              <a:rPr lang="lv-LV" sz="2000" b="1" dirty="0"/>
              <a:t>vieno līdzīgas vērtības</a:t>
            </a:r>
            <a:r>
              <a:rPr lang="lv-LV" sz="2000" dirty="0"/>
              <a:t>, ja mazāk aizsargātajiem ir nodrošināti optimāli dzīves apstākļi un iespējas, ja cilvēki zina, ka satricinājumu gadījumā nepaliks vieni.</a:t>
            </a:r>
          </a:p>
          <a:p>
            <a:pPr marL="0" indent="0">
              <a:buNone/>
              <a:defRPr sz="2000"/>
            </a:pPr>
            <a:endParaRPr sz="1000" dirty="0">
              <a:solidFill>
                <a:srgbClr val="CC0000"/>
              </a:solidFill>
            </a:endParaRPr>
          </a:p>
        </p:txBody>
      </p:sp>
      <p:sp>
        <p:nvSpPr>
          <p:cNvPr id="96" name="Slide Number Placeholder 3"/>
          <p:cNvSpPr txBox="1">
            <a:spLocks noGrp="1"/>
          </p:cNvSpPr>
          <p:nvPr>
            <p:ph type="sldNum" sz="quarter" idx="4294967295"/>
          </p:nvPr>
        </p:nvSpPr>
        <p:spPr>
          <a:xfrm>
            <a:off x="11169739" y="6404292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pic>
        <p:nvPicPr>
          <p:cNvPr id="97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722" y="3038698"/>
            <a:ext cx="1851956" cy="164896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98140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200" b="1" cap="all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lv-LV" dirty="0"/>
              <a:t>Klimata pārmaiņu politikas un aprites ekonomikas radīto iespēju izmantošana dažādās nozarēs</a:t>
            </a:r>
          </a:p>
        </p:txBody>
      </p:sp>
      <p:sp>
        <p:nvSpPr>
          <p:cNvPr id="9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281806" y="1600201"/>
            <a:ext cx="9300593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  <a:defRPr sz="2000"/>
            </a:pPr>
            <a:r>
              <a:rPr lang="lv-LV" sz="2000" dirty="0"/>
              <a:t>Aprites ekonomika un oglekļa mazietilpīga ražošana kļūst par </a:t>
            </a:r>
            <a:r>
              <a:rPr lang="lv-LV" sz="2000" b="1" dirty="0"/>
              <a:t>valstu globālās konkurētspējas mērauklu.</a:t>
            </a:r>
          </a:p>
          <a:p>
            <a:pPr marL="0" indent="0">
              <a:lnSpc>
                <a:spcPct val="100000"/>
              </a:lnSpc>
              <a:buNone/>
              <a:defRPr sz="2000"/>
            </a:pPr>
            <a:endParaRPr lang="lv-LV" sz="800" dirty="0"/>
          </a:p>
          <a:p>
            <a:pPr marL="0" indent="0">
              <a:lnSpc>
                <a:spcPct val="100000"/>
              </a:lnSpc>
              <a:buNone/>
              <a:defRPr sz="2000"/>
            </a:pPr>
            <a:r>
              <a:rPr lang="lv-LV" sz="2000" dirty="0"/>
              <a:t>Jārada rūpnieciskās inovācijas zināšanu ietilpīgās jomās </a:t>
            </a:r>
            <a:r>
              <a:rPr lang="lv-LV" sz="2000" b="1" dirty="0"/>
              <a:t>virzībā uz </a:t>
            </a:r>
            <a:r>
              <a:rPr lang="lv-LV" sz="2000" b="1" dirty="0" err="1"/>
              <a:t>klimatneitrālu</a:t>
            </a:r>
            <a:r>
              <a:rPr lang="lv-LV" sz="2000" b="1" dirty="0"/>
              <a:t> ekonomiku.</a:t>
            </a:r>
          </a:p>
          <a:p>
            <a:pPr marL="0" indent="0">
              <a:lnSpc>
                <a:spcPct val="100000"/>
              </a:lnSpc>
              <a:buNone/>
              <a:defRPr sz="2000"/>
            </a:pPr>
            <a:endParaRPr lang="lv-LV" sz="800" dirty="0"/>
          </a:p>
          <a:p>
            <a:pPr marL="0" indent="0">
              <a:lnSpc>
                <a:spcPct val="100000"/>
              </a:lnSpc>
              <a:buNone/>
              <a:defRPr sz="2000"/>
            </a:pPr>
            <a:r>
              <a:rPr lang="lv-LV" sz="2000" dirty="0"/>
              <a:t>Lielāks uzsvars </a:t>
            </a:r>
            <a:r>
              <a:rPr lang="lv-LV" sz="2000" b="1" dirty="0"/>
              <a:t>uz enerģijas taupīšanu, bezatkritumu ražošanu, </a:t>
            </a:r>
            <a:r>
              <a:rPr lang="lv-LV" sz="2000" dirty="0"/>
              <a:t>atjaunojamo energoresursu izmantošanu, vides un resursu saglabāšanu nākamajām paaudzēm.</a:t>
            </a:r>
          </a:p>
          <a:p>
            <a:pPr marL="0" indent="0">
              <a:lnSpc>
                <a:spcPct val="100000"/>
              </a:lnSpc>
              <a:buNone/>
              <a:defRPr sz="2000"/>
            </a:pPr>
            <a:endParaRPr lang="lv-LV" sz="800" dirty="0"/>
          </a:p>
          <a:p>
            <a:pPr marL="0" indent="0">
              <a:lnSpc>
                <a:spcPct val="100000"/>
              </a:lnSpc>
              <a:buNone/>
              <a:defRPr sz="2000"/>
            </a:pPr>
            <a:r>
              <a:rPr lang="lv-LV" sz="2000" dirty="0"/>
              <a:t>Izglītošana, informēšana un labas prakses piemēri par dzīves vides uzlabošanas iespējām veicinās sabiedrības </a:t>
            </a:r>
            <a:r>
              <a:rPr lang="lv-LV" sz="2000" b="1" dirty="0"/>
              <a:t>paradumu un attieksmes maiņu resursu ilgtspējīgā un atbildīgā izmantošanā.</a:t>
            </a:r>
          </a:p>
          <a:p>
            <a:pPr marL="0" indent="0">
              <a:buNone/>
              <a:defRPr sz="2000"/>
            </a:pPr>
            <a:endParaRPr sz="1000" dirty="0">
              <a:solidFill>
                <a:srgbClr val="CC0000"/>
              </a:solidFill>
            </a:endParaRPr>
          </a:p>
        </p:txBody>
      </p:sp>
      <p:sp>
        <p:nvSpPr>
          <p:cNvPr id="96" name="Slide Number Placeholder 3"/>
          <p:cNvSpPr txBox="1">
            <a:spLocks noGrp="1"/>
          </p:cNvSpPr>
          <p:nvPr>
            <p:ph type="sldNum" sz="quarter" idx="4294967295"/>
          </p:nvPr>
        </p:nvSpPr>
        <p:spPr>
          <a:xfrm>
            <a:off x="11169739" y="6404292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pic>
        <p:nvPicPr>
          <p:cNvPr id="97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722" y="3038698"/>
            <a:ext cx="1851956" cy="164896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810209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200" b="1" cap="all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lv-LV" dirty="0"/>
              <a:t>Izglītības, zinātnes un kultūras virzošā loma nākotnes sabiedrības un ekonomikas izaugsmei</a:t>
            </a:r>
          </a:p>
        </p:txBody>
      </p:sp>
      <p:sp>
        <p:nvSpPr>
          <p:cNvPr id="9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281806" y="1600201"/>
            <a:ext cx="9300593" cy="49516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sz="2000"/>
            </a:pPr>
            <a:endParaRPr lang="lv-LV" sz="2000" dirty="0"/>
          </a:p>
          <a:p>
            <a:pPr marL="0" indent="0">
              <a:buNone/>
              <a:defRPr sz="2000"/>
            </a:pPr>
            <a:r>
              <a:rPr lang="lv-LV" sz="2000" dirty="0"/>
              <a:t>Valstīm, kuru galvenais tautsaimniecības resurss ir iedzīvotāju zināšanas un prasmes, </a:t>
            </a:r>
            <a:r>
              <a:rPr lang="lv-LV" sz="2000" b="1" dirty="0"/>
              <a:t>vienīgā ekonomikas izaugsmes iespēja ir lietpratīgi izmantot esošās un radīt jaunas zināšanas</a:t>
            </a:r>
            <a:r>
              <a:rPr lang="lv-LV" sz="2000" dirty="0"/>
              <a:t>.</a:t>
            </a:r>
          </a:p>
          <a:p>
            <a:pPr marL="0" indent="0">
              <a:buNone/>
              <a:defRPr sz="2000"/>
            </a:pPr>
            <a:endParaRPr lang="lv-LV" sz="2000" dirty="0"/>
          </a:p>
          <a:p>
            <a:pPr marL="0" indent="0">
              <a:buNone/>
              <a:defRPr sz="2000"/>
            </a:pPr>
            <a:r>
              <a:rPr lang="lv-LV" sz="2000" dirty="0"/>
              <a:t>Vajadzīgi </a:t>
            </a:r>
            <a:r>
              <a:rPr lang="lv-LV" sz="2000" b="1" dirty="0"/>
              <a:t>būtiski uzlabojumi ne tikai izglītības sistēmas visos līmeņos un zinātniskās darbības organizēšanā, </a:t>
            </a:r>
            <a:r>
              <a:rPr lang="lv-LV" sz="2000" dirty="0"/>
              <a:t>bet arī radošo industriju potenciāla efektīvā izmantošanā.</a:t>
            </a:r>
          </a:p>
          <a:p>
            <a:pPr marL="0" indent="0">
              <a:buNone/>
              <a:defRPr sz="2000"/>
            </a:pPr>
            <a:endParaRPr lang="lv-LV" sz="800" dirty="0"/>
          </a:p>
          <a:p>
            <a:pPr marL="0" indent="0">
              <a:buNone/>
              <a:defRPr sz="2000"/>
            </a:pPr>
            <a:endParaRPr lang="lv-LV" sz="800" dirty="0"/>
          </a:p>
          <a:p>
            <a:pPr marL="0" indent="0">
              <a:buNone/>
              <a:defRPr sz="2000"/>
            </a:pPr>
            <a:r>
              <a:rPr lang="lv-LV" sz="2000" dirty="0"/>
              <a:t>Laba pirmsskolas izglītība, jāpaplašina STEM/ STEAM (zinātnes, tehnoloģiju, inženierzinātnes, mākslas un matemātikas) iemaņu izmantošana izglītības procesā, jāveic ieguldījumi augstākajā izglītībā un zinātnē uzstādot un </a:t>
            </a:r>
            <a:r>
              <a:rPr lang="lv-LV" sz="2000" b="1" dirty="0" err="1"/>
              <a:t>monitorējot</a:t>
            </a:r>
            <a:r>
              <a:rPr lang="lv-LV" sz="2000" b="1" dirty="0"/>
              <a:t> atdeves rādītājus visos posmos.</a:t>
            </a:r>
          </a:p>
          <a:p>
            <a:pPr marL="0" indent="0">
              <a:buNone/>
              <a:defRPr sz="2000"/>
            </a:pPr>
            <a:endParaRPr sz="1000" dirty="0">
              <a:solidFill>
                <a:srgbClr val="CC0000"/>
              </a:solidFill>
            </a:endParaRPr>
          </a:p>
        </p:txBody>
      </p:sp>
      <p:sp>
        <p:nvSpPr>
          <p:cNvPr id="96" name="Slide Number Placeholder 3"/>
          <p:cNvSpPr txBox="1">
            <a:spLocks noGrp="1"/>
          </p:cNvSpPr>
          <p:nvPr>
            <p:ph type="sldNum" sz="quarter" idx="4294967295"/>
          </p:nvPr>
        </p:nvSpPr>
        <p:spPr>
          <a:xfrm>
            <a:off x="11169739" y="6404292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pic>
        <p:nvPicPr>
          <p:cNvPr id="97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722" y="3038698"/>
            <a:ext cx="1851956" cy="164896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560143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200" b="1" cap="all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lv-LV" dirty="0"/>
              <a:t>Uzņēmumu pāreja no darbaspēka izmaksu priekšrocībām uz zināšanu priekšrocībām</a:t>
            </a:r>
          </a:p>
        </p:txBody>
      </p:sp>
      <p:sp>
        <p:nvSpPr>
          <p:cNvPr id="9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281806" y="2382473"/>
            <a:ext cx="9300593" cy="37436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sz="2000"/>
            </a:pPr>
            <a:r>
              <a:rPr lang="lv-LV" sz="2000" dirty="0"/>
              <a:t>Produktivitātes celšana ir </a:t>
            </a:r>
            <a:r>
              <a:rPr lang="lv-LV" sz="2000" b="1" dirty="0"/>
              <a:t>atslēga dzīves kvalitātes pieaugumam</a:t>
            </a:r>
            <a:r>
              <a:rPr lang="lv-LV" sz="2000" dirty="0"/>
              <a:t>.</a:t>
            </a:r>
          </a:p>
          <a:p>
            <a:pPr marL="0" indent="0">
              <a:buNone/>
              <a:defRPr sz="2000"/>
            </a:pPr>
            <a:endParaRPr lang="lv-LV" sz="800" dirty="0"/>
          </a:p>
          <a:p>
            <a:pPr marL="0" indent="0">
              <a:buNone/>
              <a:defRPr sz="2000"/>
            </a:pPr>
            <a:r>
              <a:rPr lang="lv-LV" sz="2000" b="1" dirty="0"/>
              <a:t>Svarīgākās komponentes ceļā uz produktivitāti ir zināšanas un inovācija, </a:t>
            </a:r>
            <a:r>
              <a:rPr lang="lv-LV" sz="2000" b="1" dirty="0" err="1"/>
              <a:t>cilvēkkapitāls</a:t>
            </a:r>
            <a:r>
              <a:rPr lang="lv-LV" sz="2000" dirty="0"/>
              <a:t>, finansējuma pieejamība un atbalstoša institucionālā vide.</a:t>
            </a:r>
          </a:p>
          <a:p>
            <a:pPr marL="0" indent="0">
              <a:buNone/>
              <a:defRPr sz="2000"/>
            </a:pPr>
            <a:endParaRPr lang="lv-LV" sz="800" dirty="0"/>
          </a:p>
          <a:p>
            <a:pPr marL="0" indent="0">
              <a:buNone/>
              <a:defRPr sz="2000"/>
            </a:pPr>
            <a:r>
              <a:rPr lang="lv-LV" sz="2000" dirty="0"/>
              <a:t>Jāvirzās </a:t>
            </a:r>
            <a:r>
              <a:rPr lang="lv-LV" sz="2000" b="1" dirty="0"/>
              <a:t>prom no rentabilitātes celšanas uz zemu darbaspēka izmaksu priekšrocībām</a:t>
            </a:r>
            <a:r>
              <a:rPr lang="lv-LV" sz="2000" dirty="0"/>
              <a:t>. Investīcijas cilvēkkapitālā un darba tirgū, kas veido un piesaista kvalificētāku darbaspēku, vienlaikus dodot iespēju strādāt kvalitatīvās un sociāli atbildīgās darba vietās.</a:t>
            </a:r>
          </a:p>
          <a:p>
            <a:pPr marL="0" indent="0">
              <a:buNone/>
              <a:defRPr sz="2000"/>
            </a:pPr>
            <a:endParaRPr lang="lv-LV" sz="800" dirty="0"/>
          </a:p>
        </p:txBody>
      </p:sp>
      <p:sp>
        <p:nvSpPr>
          <p:cNvPr id="96" name="Slide Number Placeholder 3"/>
          <p:cNvSpPr txBox="1">
            <a:spLocks noGrp="1"/>
          </p:cNvSpPr>
          <p:nvPr>
            <p:ph type="sldNum" sz="quarter" idx="4294967295"/>
          </p:nvPr>
        </p:nvSpPr>
        <p:spPr>
          <a:xfrm>
            <a:off x="11169739" y="6404292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pic>
        <p:nvPicPr>
          <p:cNvPr id="97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722" y="3038698"/>
            <a:ext cx="1851956" cy="164896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037878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200" b="1" cap="all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lv-LV" dirty="0"/>
              <a:t>Ienākumu pārdale un </a:t>
            </a:r>
            <a:r>
              <a:rPr lang="lv-LV" dirty="0" err="1"/>
              <a:t>motivatori</a:t>
            </a:r>
            <a:r>
              <a:rPr lang="lv-LV" dirty="0"/>
              <a:t> reģionālās un ienākumu nevienlīdzības mazināšanai </a:t>
            </a:r>
          </a:p>
        </p:txBody>
      </p:sp>
      <p:sp>
        <p:nvSpPr>
          <p:cNvPr id="9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281806" y="1600201"/>
            <a:ext cx="9300593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sz="2000"/>
            </a:pPr>
            <a:endParaRPr lang="lv-LV" sz="2000" dirty="0"/>
          </a:p>
          <a:p>
            <a:pPr marL="0" indent="0">
              <a:buNone/>
              <a:defRPr sz="2000"/>
            </a:pPr>
            <a:r>
              <a:rPr lang="lv-LV" sz="2000" dirty="0"/>
              <a:t>Relatīvi zemie ienākumi veicina sociālo segregāciju.</a:t>
            </a:r>
          </a:p>
          <a:p>
            <a:pPr marL="0" indent="0">
              <a:buNone/>
              <a:defRPr sz="2000"/>
            </a:pPr>
            <a:endParaRPr lang="lv-LV" sz="700" dirty="0"/>
          </a:p>
          <a:p>
            <a:pPr marL="0" indent="0">
              <a:buNone/>
              <a:defRPr sz="2000"/>
            </a:pPr>
            <a:r>
              <a:rPr lang="lv-LV" sz="2000" b="1" dirty="0"/>
              <a:t>Risinājumi reģionālās nevienlīdzības mazināšanai, kas tiek īstenoti līdzsvarā starp reģionu, attīstības centru un galvaspilsētas izaugsmi</a:t>
            </a:r>
            <a:r>
              <a:rPr lang="lv-LV" sz="2000" dirty="0"/>
              <a:t>, priekšplānā izvirzot savstarpējo sadarbību, solidaritāti un konkurenci par darbavietām.</a:t>
            </a:r>
          </a:p>
          <a:p>
            <a:pPr marL="0" indent="0">
              <a:buNone/>
              <a:defRPr sz="2000"/>
            </a:pPr>
            <a:endParaRPr lang="lv-LV" sz="700" dirty="0"/>
          </a:p>
          <a:p>
            <a:pPr marL="0" indent="0">
              <a:buNone/>
              <a:defRPr sz="2000"/>
            </a:pPr>
            <a:r>
              <a:rPr lang="lv-LV" sz="2000" dirty="0"/>
              <a:t>Galvenie virzieni rezultātu sasniegšanai – </a:t>
            </a:r>
            <a:r>
              <a:rPr lang="lv-LV" sz="2000" b="1" dirty="0"/>
              <a:t>veidot progresīvāku nodokļu sistēmu, rast atslēgas risinājumus uzņēmējdarbības atbalstam reģionos</a:t>
            </a:r>
            <a:r>
              <a:rPr lang="lv-LV" sz="2000" dirty="0"/>
              <a:t>, nodrošināt labāku mobilitāti un piekļuvi darba vietām un pakalpojumiem, kas tiek piedāvātas attīstības centros.</a:t>
            </a:r>
          </a:p>
          <a:p>
            <a:pPr marL="0" indent="0">
              <a:buNone/>
              <a:defRPr sz="2000"/>
            </a:pPr>
            <a:endParaRPr sz="800" dirty="0">
              <a:solidFill>
                <a:srgbClr val="CC0000"/>
              </a:solidFill>
            </a:endParaRPr>
          </a:p>
        </p:txBody>
      </p:sp>
      <p:sp>
        <p:nvSpPr>
          <p:cNvPr id="96" name="Slide Number Placeholder 3"/>
          <p:cNvSpPr txBox="1">
            <a:spLocks noGrp="1"/>
          </p:cNvSpPr>
          <p:nvPr>
            <p:ph type="sldNum" sz="quarter" idx="4294967295"/>
          </p:nvPr>
        </p:nvSpPr>
        <p:spPr>
          <a:xfrm>
            <a:off x="11169739" y="6404292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pic>
        <p:nvPicPr>
          <p:cNvPr id="97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722" y="3038698"/>
            <a:ext cx="1851956" cy="164896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003657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1538</Words>
  <Application>Microsoft Office PowerPoint</Application>
  <PresentationFormat>Widescreen</PresentationFormat>
  <Paragraphs>255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宋体</vt:lpstr>
      <vt:lpstr>Arial</vt:lpstr>
      <vt:lpstr>Calibri</vt:lpstr>
      <vt:lpstr>Calibri Light</vt:lpstr>
      <vt:lpstr>Times New Roman</vt:lpstr>
      <vt:lpstr>Verdana</vt:lpstr>
      <vt:lpstr>Wingdings</vt:lpstr>
      <vt:lpstr>Office Theme</vt:lpstr>
      <vt:lpstr>Par nap2027 stratēģiskajiem mērķiem un pārmaiņu virzieniem</vt:lpstr>
      <vt:lpstr>Saturs šodien</vt:lpstr>
      <vt:lpstr>NAP2027 dokumenta struktūra</vt:lpstr>
      <vt:lpstr>Fundamentālo pārmaiņu virzieni </vt:lpstr>
      <vt:lpstr>Iekļaujoša sabiedrība kā priekšnoteikums iespēju vienlīdzībai, saliedētības un uzticēšanās vairošanai</vt:lpstr>
      <vt:lpstr>Klimata pārmaiņu politikas un aprites ekonomikas radīto iespēju izmantošana dažādās nozarēs</vt:lpstr>
      <vt:lpstr>Izglītības, zinātnes un kultūras virzošā loma nākotnes sabiedrības un ekonomikas izaugsmei</vt:lpstr>
      <vt:lpstr>Uzņēmumu pāreja no darbaspēka izmaksu priekšrocībām uz zināšanu priekšrocībām</vt:lpstr>
      <vt:lpstr>Ienākumu pārdale un motivatori reģionālās un ienākumu nevienlīdzības mazināšanai </vt:lpstr>
      <vt:lpstr>Paradigmas maiņa pārvaldības procesos, vairojot uzticēšanos un līdzdarbību</vt:lpstr>
      <vt:lpstr>Sabiedrības uzticēšanās tiesiskumam – ātrai un taisnīgai tiesībaizsardzības sistēmai</vt:lpstr>
      <vt:lpstr>PowerPoint Presentation</vt:lpstr>
      <vt:lpstr>PowerPoint Presentation</vt:lpstr>
      <vt:lpstr>PowerPoint Presentation</vt:lpstr>
      <vt:lpstr>Sabiedrības noskaņojums      Kvalitatīvā socioloģiskā pētījuma        (6 fokusgrupu diskusiju) rezultāti </vt:lpstr>
      <vt:lpstr>PowerPoint Presentation</vt:lpstr>
      <vt:lpstr>NAP2027 investīciju projektu atlase</vt:lpstr>
      <vt:lpstr>NAP2027 IETVARS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Saturs šodien</dc:title>
  <dc:creator>Guntis Rozenbergs</dc:creator>
  <cp:lastModifiedBy>Vita Razminoviča</cp:lastModifiedBy>
  <cp:revision>42</cp:revision>
  <cp:lastPrinted>2019-09-17T12:35:02Z</cp:lastPrinted>
  <dcterms:created xsi:type="dcterms:W3CDTF">2019-09-17T11:33:35Z</dcterms:created>
  <dcterms:modified xsi:type="dcterms:W3CDTF">2019-09-18T10:54:26Z</dcterms:modified>
</cp:coreProperties>
</file>